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5"/>
  </p:notesMasterIdLst>
  <p:sldIdLst>
    <p:sldId id="256" r:id="rId2"/>
    <p:sldId id="260" r:id="rId3"/>
    <p:sldId id="270" r:id="rId4"/>
    <p:sldId id="262" r:id="rId5"/>
    <p:sldId id="264" r:id="rId6"/>
    <p:sldId id="265" r:id="rId7"/>
    <p:sldId id="271" r:id="rId8"/>
    <p:sldId id="272" r:id="rId9"/>
    <p:sldId id="273" r:id="rId10"/>
    <p:sldId id="268" r:id="rId11"/>
    <p:sldId id="267" r:id="rId12"/>
    <p:sldId id="27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CB6"/>
    <a:srgbClr val="F3F3F3"/>
    <a:srgbClr val="84C07D"/>
    <a:srgbClr val="4FB57D"/>
    <a:srgbClr val="339966"/>
    <a:srgbClr val="339933"/>
    <a:srgbClr val="FFFF99"/>
    <a:srgbClr val="57B963"/>
    <a:srgbClr val="99CC00"/>
    <a:srgbClr val="E6B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DE9C5-95CE-49DF-82E5-9EF45435E93A}" type="datetimeFigureOut">
              <a:rPr lang="en-US" smtClean="0"/>
              <a:t>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C8F7-AE63-4BD2-A0AD-2A5556D48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8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C8F7-AE63-4BD2-A0AD-2A5556D482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5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7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6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46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2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1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3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9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5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9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1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1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796768-4AB3-AB46-A9A6-C8C2BF4BD905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05C274-492C-EB4F-9782-5BCA02E9A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iscsu.blogspot.com/" TargetMode="External"/><Relationship Id="rId2" Type="http://schemas.openxmlformats.org/officeDocument/2006/relationships/hyperlink" Target="http://www.stcloudstate.edu/tp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facebook.com/tpi.ignit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teach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cloudstate.edu/tp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tpiscsu1.weebly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interest.com/scsu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w3gun9" TargetMode="External"/><Relationship Id="rId2" Type="http://schemas.openxmlformats.org/officeDocument/2006/relationships/hyperlink" Target="http://tinyurl.com/nd74sl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3200" dirty="0" smtClean="0"/>
              <a:t>TPI New Teacher Workshop: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>
                <a:solidFill>
                  <a:schemeClr val="accent2"/>
                </a:solidFill>
                <a:latin typeface="Harrington" panose="04040505050A02020702" pitchFamily="82" charset="0"/>
              </a:rPr>
              <a:t>Differentiating for Learning</a:t>
            </a:r>
            <a:endParaRPr lang="en-US" sz="4400" dirty="0">
              <a:solidFill>
                <a:schemeClr val="accent2"/>
              </a:solidFill>
              <a:latin typeface="Harrington" panose="04040505050A02020702" pitchFamily="8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79" y="3657600"/>
            <a:ext cx="2000176" cy="12858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64799" y="228600"/>
            <a:ext cx="4423135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chemeClr val="accent3"/>
                  </a:solidFill>
                </a:ln>
                <a:solidFill>
                  <a:schemeClr val="bg1"/>
                </a:solidFill>
              </a:rPr>
              <a:t>Welcome!</a:t>
            </a:r>
            <a:endParaRPr lang="en-US" sz="8000" b="1" dirty="0">
              <a:ln w="28575"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533400"/>
            <a:ext cx="7848600" cy="571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0" dirty="0" smtClean="0">
                <a:solidFill>
                  <a:schemeClr val="bg2">
                    <a:lumMod val="25000"/>
                  </a:schemeClr>
                </a:solidFill>
              </a:rPr>
              <a:t>Follow the </a:t>
            </a:r>
            <a:br>
              <a:rPr lang="en-US" sz="16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6000" dirty="0" smtClean="0">
                <a:solidFill>
                  <a:schemeClr val="bg2">
                    <a:lumMod val="25000"/>
                  </a:schemeClr>
                </a:solidFill>
              </a:rPr>
              <a:t>Teacher Preparation Initiative</a:t>
            </a:r>
            <a:r>
              <a:rPr lang="en-US" sz="133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r>
              <a:rPr lang="en-US" sz="13300" b="1" dirty="0" smtClean="0">
                <a:solidFill>
                  <a:srgbClr val="2C3D66"/>
                </a:solidFill>
              </a:rPr>
              <a:t/>
            </a:r>
            <a:br>
              <a:rPr lang="en-US" sz="13300" b="1" dirty="0" smtClean="0">
                <a:solidFill>
                  <a:srgbClr val="2C3D66"/>
                </a:solidFill>
              </a:rPr>
            </a:br>
            <a:r>
              <a:rPr lang="en-US" sz="13300" dirty="0" smtClean="0"/>
              <a:t/>
            </a:r>
            <a:br>
              <a:rPr lang="en-US" sz="13300" dirty="0" smtClean="0"/>
            </a:br>
            <a:r>
              <a:rPr lang="en-US" sz="12800" dirty="0" smtClean="0">
                <a:solidFill>
                  <a:schemeClr val="accent2"/>
                </a:solidFill>
              </a:rPr>
              <a:t>Website: </a:t>
            </a:r>
            <a:r>
              <a:rPr lang="en-US" sz="12800" u="sng" dirty="0" smtClean="0">
                <a:solidFill>
                  <a:schemeClr val="accent4"/>
                </a:solidFill>
                <a:hlinkClick r:id="rId2"/>
              </a:rPr>
              <a:t>stcloudstate.edu/</a:t>
            </a:r>
            <a:r>
              <a:rPr lang="en-US" sz="12800" u="sng" dirty="0" err="1" smtClean="0">
                <a:solidFill>
                  <a:schemeClr val="accent4"/>
                </a:solidFill>
                <a:hlinkClick r:id="rId2"/>
              </a:rPr>
              <a:t>tpi</a:t>
            </a:r>
            <a:r>
              <a:rPr lang="en-US" sz="12800" dirty="0" smtClean="0">
                <a:solidFill>
                  <a:schemeClr val="accent4"/>
                </a:solidFill>
              </a:rPr>
              <a:t/>
            </a:r>
            <a:br>
              <a:rPr lang="en-US" sz="12800" dirty="0" smtClean="0">
                <a:solidFill>
                  <a:schemeClr val="accent4"/>
                </a:solidFill>
              </a:rPr>
            </a:br>
            <a:r>
              <a:rPr lang="en-US" sz="12800" dirty="0" smtClean="0">
                <a:solidFill>
                  <a:schemeClr val="accent4"/>
                </a:solidFill>
              </a:rPr>
              <a:t> </a:t>
            </a:r>
            <a:br>
              <a:rPr lang="en-US" sz="12800" dirty="0" smtClean="0">
                <a:solidFill>
                  <a:schemeClr val="accent4"/>
                </a:solidFill>
              </a:rPr>
            </a:br>
            <a:r>
              <a:rPr lang="en-US" sz="12800" dirty="0" smtClean="0">
                <a:solidFill>
                  <a:schemeClr val="accent2"/>
                </a:solidFill>
              </a:rPr>
              <a:t>Blog: </a:t>
            </a:r>
            <a:r>
              <a:rPr lang="en-US" sz="12800" u="sng" dirty="0" smtClean="0">
                <a:solidFill>
                  <a:schemeClr val="accent4"/>
                </a:solidFill>
                <a:hlinkClick r:id="rId3"/>
              </a:rPr>
              <a:t>tpiscsu.blogspot.com</a:t>
            </a:r>
            <a:r>
              <a:rPr lang="en-US" sz="12800" dirty="0" smtClean="0">
                <a:solidFill>
                  <a:schemeClr val="accent4"/>
                </a:solidFill>
              </a:rPr>
              <a:t/>
            </a:r>
            <a:br>
              <a:rPr lang="en-US" sz="12800" dirty="0" smtClean="0">
                <a:solidFill>
                  <a:schemeClr val="accent4"/>
                </a:solidFill>
              </a:rPr>
            </a:br>
            <a:r>
              <a:rPr lang="en-US" sz="12800" dirty="0" smtClean="0">
                <a:solidFill>
                  <a:schemeClr val="accent4"/>
                </a:solidFill>
              </a:rPr>
              <a:t> </a:t>
            </a:r>
            <a:br>
              <a:rPr lang="en-US" sz="12800" dirty="0" smtClean="0">
                <a:solidFill>
                  <a:schemeClr val="accent4"/>
                </a:solidFill>
              </a:rPr>
            </a:br>
            <a:r>
              <a:rPr lang="en-US" sz="12800" dirty="0" smtClean="0">
                <a:solidFill>
                  <a:schemeClr val="accent2"/>
                </a:solidFill>
              </a:rPr>
              <a:t>Facebook: </a:t>
            </a:r>
            <a:r>
              <a:rPr lang="en-US" sz="12800" u="sng" dirty="0" smtClean="0">
                <a:solidFill>
                  <a:schemeClr val="accent4"/>
                </a:solidFill>
                <a:hlinkClick r:id="rId4"/>
              </a:rPr>
              <a:t>facebook.com/</a:t>
            </a:r>
            <a:r>
              <a:rPr lang="en-US" sz="12800" u="sng" dirty="0" err="1" smtClean="0">
                <a:solidFill>
                  <a:schemeClr val="accent4"/>
                </a:solidFill>
                <a:hlinkClick r:id="rId4"/>
              </a:rPr>
              <a:t>tpi.ignite</a:t>
            </a:r>
            <a:r>
              <a:rPr lang="en-US" sz="12800" u="sng" dirty="0" smtClean="0">
                <a:solidFill>
                  <a:schemeClr val="accent4"/>
                </a:solidFill>
              </a:rPr>
              <a:t/>
            </a:r>
            <a:br>
              <a:rPr lang="en-US" sz="12800" u="sng" dirty="0" smtClean="0">
                <a:solidFill>
                  <a:schemeClr val="accent4"/>
                </a:solidFill>
              </a:rPr>
            </a:br>
            <a:r>
              <a:rPr lang="en-US" sz="12800" u="sng" dirty="0" smtClean="0">
                <a:solidFill>
                  <a:schemeClr val="accent4"/>
                </a:solidFill>
              </a:rPr>
              <a:t/>
            </a:r>
            <a:br>
              <a:rPr lang="en-US" sz="12800" u="sng" dirty="0" smtClean="0">
                <a:solidFill>
                  <a:schemeClr val="accent4"/>
                </a:solidFill>
              </a:rPr>
            </a:br>
            <a:r>
              <a:rPr lang="en-US" sz="3600" u="sng" dirty="0" smtClean="0">
                <a:solidFill>
                  <a:schemeClr val="accent4"/>
                </a:solidFill>
              </a:rPr>
              <a:t/>
            </a:r>
            <a:br>
              <a:rPr lang="en-US" sz="3600" u="sng" dirty="0" smtClean="0">
                <a:solidFill>
                  <a:schemeClr val="accent4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7400" y="4876800"/>
            <a:ext cx="1981302" cy="12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7531" y="685800"/>
            <a:ext cx="8305800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accent3"/>
                </a:solidFill>
              </a:rPr>
              <a:t>TPI offers five New Teacher Workshops every year. </a:t>
            </a:r>
            <a:br>
              <a:rPr lang="en-US" sz="2800" dirty="0" smtClean="0">
                <a:solidFill>
                  <a:schemeClr val="accent3"/>
                </a:solidFill>
              </a:rPr>
            </a:br>
            <a:r>
              <a:rPr lang="en-US" sz="2800" dirty="0" smtClean="0">
                <a:solidFill>
                  <a:schemeClr val="accent3"/>
                </a:solidFill>
              </a:rPr>
              <a:t>The dates for 2015-16 include: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 smtClean="0">
                <a:solidFill>
                  <a:schemeClr val="accent2"/>
                </a:solidFill>
              </a:rPr>
              <a:t>Tuesday, August 4 (all day)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Wednesday, October 28 (evening)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Wednesday, December 9 (evening)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Wednesday, February 17 (evening)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>Wednesday, April 20 (evening)</a:t>
            </a:r>
            <a:r>
              <a:rPr lang="en-US" sz="1200" b="1" dirty="0" smtClean="0">
                <a:solidFill>
                  <a:schemeClr val="accent2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/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/>
            </a:r>
            <a:br>
              <a:rPr lang="en-US" sz="12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4">
                    <a:lumMod val="90000"/>
                  </a:schemeClr>
                </a:solidFill>
              </a:rPr>
              <a:t>These workshops will start your networking with new teachers across the partnership and recent SCSU Graduates. You will also have opportunities to work with veteran P-12 teachers and SCSU Teacher Education Faculty Members. We invite you take advantage of these collaborative days of learning, networking, and socializing!</a:t>
            </a:r>
            <a:endParaRPr lang="en-US" sz="2400" dirty="0">
              <a:solidFill>
                <a:schemeClr val="accent4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7964" y="577320"/>
            <a:ext cx="3470636" cy="3080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Save the date! </a:t>
            </a:r>
            <a:r>
              <a:rPr lang="en-US" sz="3200" b="1" dirty="0" smtClean="0">
                <a:solidFill>
                  <a:srgbClr val="A4CCB6"/>
                </a:solidFill>
              </a:rPr>
              <a:t>April 20 is the final TPI New Teacher Workshop of the 2015-16 Academic Year!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2400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1026" name="Picture 2" descr="http://woussickett.com/wp-content/uploads/2016/01/Save-the-dat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733800"/>
            <a:ext cx="2460625" cy="24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9367"/>
            <a:ext cx="4169229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07136" y="457201"/>
            <a:ext cx="7620000" cy="685799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200" dirty="0" smtClean="0">
                <a:solidFill>
                  <a:schemeClr val="bg2">
                    <a:lumMod val="25000"/>
                  </a:schemeClr>
                </a:solidFill>
              </a:rPr>
              <a:t>Planning of the February 17</a:t>
            </a:r>
            <a:r>
              <a:rPr lang="en-US" sz="11200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11200" dirty="0" smtClean="0">
                <a:solidFill>
                  <a:schemeClr val="bg2">
                    <a:lumMod val="25000"/>
                  </a:schemeClr>
                </a:solidFill>
              </a:rPr>
              <a:t> Workshop includes representatives from Partner Districts and SCSU:</a:t>
            </a:r>
            <a:r>
              <a:rPr lang="en-US" sz="11200" dirty="0" smtClean="0">
                <a:solidFill>
                  <a:schemeClr val="accent4"/>
                </a:solidFill>
              </a:rPr>
              <a:t/>
            </a:r>
            <a:br>
              <a:rPr lang="en-US" sz="11200" dirty="0" smtClean="0">
                <a:solidFill>
                  <a:schemeClr val="accent4"/>
                </a:solidFill>
              </a:rPr>
            </a:br>
            <a:r>
              <a:rPr lang="en-US" sz="11200" dirty="0" smtClean="0">
                <a:solidFill>
                  <a:schemeClr val="accent4"/>
                </a:solidFill>
              </a:rPr>
              <a:t/>
            </a:r>
            <a:br>
              <a:rPr lang="en-US" sz="11200" dirty="0" smtClean="0">
                <a:solidFill>
                  <a:schemeClr val="accent4"/>
                </a:solidFill>
              </a:rPr>
            </a:br>
            <a:r>
              <a:rPr lang="en-US" sz="1300" dirty="0" smtClean="0">
                <a:solidFill>
                  <a:schemeClr val="accent4"/>
                </a:solidFill>
              </a:rPr>
              <a:t/>
            </a:r>
            <a:br>
              <a:rPr lang="en-US" sz="1300" dirty="0" smtClean="0">
                <a:solidFill>
                  <a:schemeClr val="accent4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2525268"/>
            <a:ext cx="4059936" cy="3837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u="sng" dirty="0" err="1" smtClean="0">
                <a:solidFill>
                  <a:schemeClr val="accent2"/>
                </a:solidFill>
              </a:rPr>
              <a:t>Holdingford</a:t>
            </a:r>
            <a:r>
              <a:rPr lang="en-US" dirty="0" smtClean="0">
                <a:solidFill>
                  <a:schemeClr val="accent2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Milissa</a:t>
            </a: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Walz</a:t>
            </a: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 and Katie Young</a:t>
            </a:r>
          </a:p>
          <a:p>
            <a:pPr>
              <a:buClr>
                <a:schemeClr val="accent2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Monticello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Lori Hanson</a:t>
            </a:r>
          </a:p>
          <a:p>
            <a:pPr>
              <a:buClr>
                <a:schemeClr val="accent2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ROCORI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Jennifer </a:t>
            </a: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Christoffersen</a:t>
            </a:r>
            <a:endParaRPr lang="en-US" dirty="0" smtClean="0">
              <a:solidFill>
                <a:schemeClr val="accent4">
                  <a:lumMod val="90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000"/>
            <a:ext cx="2209800" cy="1418458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645152" y="2487168"/>
            <a:ext cx="3965448" cy="3913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u="sng" dirty="0" err="1" smtClean="0">
                <a:solidFill>
                  <a:schemeClr val="accent2"/>
                </a:solidFill>
              </a:rPr>
              <a:t>St.Cloud</a:t>
            </a:r>
            <a:r>
              <a:rPr lang="en-US" u="sng" dirty="0" smtClean="0">
                <a:solidFill>
                  <a:schemeClr val="accent2"/>
                </a:solidFill>
              </a:rPr>
              <a:t> Area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Kirsten Rude</a:t>
            </a:r>
          </a:p>
          <a:p>
            <a:pPr>
              <a:buClr>
                <a:schemeClr val="accent2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Sartell-</a:t>
            </a:r>
            <a:r>
              <a:rPr lang="en-US" u="sng" dirty="0" err="1" smtClean="0">
                <a:solidFill>
                  <a:schemeClr val="accent2"/>
                </a:solidFill>
              </a:rPr>
              <a:t>St.Stephen</a:t>
            </a:r>
            <a:r>
              <a:rPr lang="en-US" dirty="0" smtClean="0">
                <a:solidFill>
                  <a:srgbClr val="3D5C97"/>
                </a:solidFill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Peggi</a:t>
            </a: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 Fogarty</a:t>
            </a:r>
          </a:p>
          <a:p>
            <a:pPr>
              <a:buClr>
                <a:schemeClr val="accent2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Sauk Rapids-Rice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Megan </a:t>
            </a: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Rogholt</a:t>
            </a:r>
            <a:endParaRPr lang="en-US" dirty="0" smtClean="0">
              <a:solidFill>
                <a:schemeClr val="accent4">
                  <a:lumMod val="90000"/>
                </a:schemeClr>
              </a:solidFill>
            </a:endParaRPr>
          </a:p>
          <a:p>
            <a:pPr>
              <a:buClr>
                <a:schemeClr val="accent2"/>
              </a:buClr>
            </a:pPr>
            <a:r>
              <a:rPr lang="en-US" u="sng" dirty="0" smtClean="0">
                <a:solidFill>
                  <a:schemeClr val="accent2"/>
                </a:solidFill>
              </a:rPr>
              <a:t>St. Cloud State University </a:t>
            </a: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Beth Mann, Mark </a:t>
            </a: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Minger</a:t>
            </a:r>
            <a:r>
              <a:rPr lang="en-US" dirty="0" smtClean="0">
                <a:solidFill>
                  <a:schemeClr val="accent4">
                    <a:lumMod val="90000"/>
                  </a:schemeClr>
                </a:solidFill>
              </a:rPr>
              <a:t>, Ming-Chi Own, and       Patty </a:t>
            </a:r>
            <a:r>
              <a:rPr lang="en-US" dirty="0" err="1" smtClean="0">
                <a:solidFill>
                  <a:schemeClr val="accent4">
                    <a:lumMod val="90000"/>
                  </a:schemeClr>
                </a:solidFill>
              </a:rPr>
              <a:t>Waletzko</a:t>
            </a:r>
            <a:endParaRPr lang="en-US" dirty="0" smtClean="0">
              <a:solidFill>
                <a:schemeClr val="accent4">
                  <a:lumMod val="9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69934" y="961444"/>
            <a:ext cx="8229600" cy="20668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Teacher Preparation Initiative (TPI):</a:t>
            </a:r>
            <a:r>
              <a:rPr lang="en-US" sz="1200" b="1" dirty="0" smtClean="0">
                <a:ln w="3175" cmpd="sng"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/>
            </a:r>
            <a:br>
              <a:rPr lang="en-US" sz="1200" b="1" dirty="0" smtClean="0">
                <a:ln w="3175" cmpd="sng"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</a:br>
            <a:r>
              <a:rPr lang="en-US" sz="1200" dirty="0" smtClean="0">
                <a:solidFill>
                  <a:schemeClr val="accent1"/>
                </a:solidFill>
              </a:rPr>
              <a:t/>
            </a:r>
            <a:br>
              <a:rPr lang="en-US" sz="12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St. Cloud State University and Six Partner Districts: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err="1" smtClean="0">
                <a:solidFill>
                  <a:schemeClr val="accent2"/>
                </a:solidFill>
              </a:rPr>
              <a:t>Holdingford</a:t>
            </a:r>
            <a:r>
              <a:rPr lang="en-US" sz="2800" dirty="0" smtClean="0">
                <a:solidFill>
                  <a:schemeClr val="accent2"/>
                </a:solidFill>
              </a:rPr>
              <a:t>, Monticello, ROCORI, St. Cloud Area,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Sartell-St. Stephen &amp; Sauk Rapids-Rice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4558448"/>
            <a:ext cx="1600200" cy="1099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34531"/>
            <a:ext cx="1295400" cy="780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08685"/>
            <a:ext cx="1091247" cy="1209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23" y="3094653"/>
            <a:ext cx="1380796" cy="9015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29" y="4646454"/>
            <a:ext cx="1920258" cy="9601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43" y="3094653"/>
            <a:ext cx="1012901" cy="1072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64552"/>
            <a:ext cx="1437231" cy="9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9783" y="2590800"/>
            <a:ext cx="8229600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New Teachers and Induction Leaders from:</a:t>
            </a:r>
            <a:r>
              <a:rPr lang="en-US" sz="1200" b="1" i="1" dirty="0" smtClean="0">
                <a:solidFill>
                  <a:schemeClr val="accent3"/>
                </a:solidFill>
              </a:rPr>
              <a:t/>
            </a:r>
            <a:br>
              <a:rPr lang="en-US" sz="1200" b="1" i="1" dirty="0" smtClean="0">
                <a:solidFill>
                  <a:schemeClr val="accent3"/>
                </a:solidFill>
              </a:rPr>
            </a:br>
            <a:r>
              <a:rPr lang="en-US" sz="1200" b="1" i="1" dirty="0" smtClean="0">
                <a:solidFill>
                  <a:srgbClr val="C00000"/>
                </a:solidFill>
              </a:rPr>
              <a:t/>
            </a:r>
            <a:br>
              <a:rPr lang="en-US" sz="1200" b="1" i="1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Annandale, </a:t>
            </a:r>
            <a:r>
              <a:rPr lang="en-US" sz="2800" dirty="0" err="1" smtClean="0">
                <a:solidFill>
                  <a:schemeClr val="accent2"/>
                </a:solidFill>
              </a:rPr>
              <a:t>Holdingford</a:t>
            </a:r>
            <a:r>
              <a:rPr lang="en-US" sz="2800" dirty="0" smtClean="0">
                <a:solidFill>
                  <a:schemeClr val="accent2"/>
                </a:solidFill>
              </a:rPr>
              <a:t>, Monticello, ROCORI,              St. Cloud Area, Sartell-St. Stephen, Sauk Rapids-Rice, </a:t>
            </a:r>
            <a:r>
              <a:rPr lang="en-US" sz="2800" smtClean="0">
                <a:solidFill>
                  <a:schemeClr val="accent2"/>
                </a:solidFill>
              </a:rPr>
              <a:t>Lionsgate Academy, &amp; </a:t>
            </a:r>
            <a:r>
              <a:rPr lang="en-US" sz="2800" dirty="0" smtClean="0">
                <a:solidFill>
                  <a:schemeClr val="accent2"/>
                </a:solidFill>
              </a:rPr>
              <a:t>West Education Center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2800" i="1" dirty="0" smtClean="0">
                <a:solidFill>
                  <a:schemeClr val="accent4">
                    <a:lumMod val="90000"/>
                  </a:schemeClr>
                </a:solidFill>
              </a:rPr>
              <a:t>St. Cloud State University Faculty and Staff</a:t>
            </a:r>
            <a:endParaRPr lang="en-US" sz="2800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8" name="Picture 2" descr="http://media.tumblr.com/tumblr_lr4k6oBnW71qb4vwg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96" y="666750"/>
            <a:ext cx="162057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0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What is the Teacher Preparation Initiative (TPI)?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" y="1676400"/>
            <a:ext cx="8229600" cy="4208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TPI is a grant funded by the Bush Foundation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 funding is used to reform the way we recruit, prepare, employ and support teachers-also considering technology and 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There are 14 higher education institutions doing this work and all are funded by the Bush Foundation. For more information, visit 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nextteacher.org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All the reform work that is done is in partnership with our P-12 Partners in the six districts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4">
                    <a:lumMod val="90000"/>
                  </a:schemeClr>
                </a:solidFill>
              </a:rPr>
              <a:t>You are here as part of support for all SCSU Graduates in Teacher Education and all new teachers in our six Partner Districts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For more information, visit </a:t>
            </a:r>
            <a:r>
              <a:rPr lang="en-US" dirty="0" smtClean="0">
                <a:solidFill>
                  <a:schemeClr val="accent2"/>
                </a:solidFill>
                <a:hlinkClick r:id="rId4"/>
              </a:rPr>
              <a:t>stcloudstate.edu/</a:t>
            </a:r>
            <a:r>
              <a:rPr lang="en-US" dirty="0" err="1" smtClean="0">
                <a:solidFill>
                  <a:schemeClr val="accent2"/>
                </a:solidFill>
                <a:hlinkClick r:id="rId4"/>
              </a:rPr>
              <a:t>tpi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457700" cy="5943600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8014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75063"/>
            <a:ext cx="7924800" cy="533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</a:rPr>
              <a:t>Check out our website</a:t>
            </a:r>
            <a:br>
              <a:rPr lang="en-US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</a:rPr>
              <a:t>specifically for new teachers:</a:t>
            </a:r>
            <a:r>
              <a:rPr lang="en-US" sz="3100" dirty="0" smtClean="0">
                <a:solidFill>
                  <a:schemeClr val="accent4"/>
                </a:solidFill>
              </a:rPr>
              <a:t/>
            </a:r>
            <a:br>
              <a:rPr lang="en-US" sz="3100" dirty="0" smtClean="0">
                <a:solidFill>
                  <a:schemeClr val="accent4"/>
                </a:solidFill>
              </a:rPr>
            </a:br>
            <a:r>
              <a:rPr lang="en-US" sz="3100" u="sng" dirty="0" smtClean="0">
                <a:solidFill>
                  <a:schemeClr val="accent4"/>
                </a:solidFill>
                <a:hlinkClick r:id="rId2"/>
              </a:rPr>
              <a:t>tpiscsu1.weebly.com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800" dirty="0" smtClean="0">
                <a:solidFill>
                  <a:schemeClr val="accent3"/>
                </a:solidFill>
              </a:rPr>
              <a:t>Resources from today’s workshop are and </a:t>
            </a:r>
            <a:br>
              <a:rPr lang="en-US" sz="2800" dirty="0" smtClean="0">
                <a:solidFill>
                  <a:schemeClr val="accent3"/>
                </a:solidFill>
              </a:rPr>
            </a:br>
            <a:r>
              <a:rPr lang="en-US" sz="2800" dirty="0" smtClean="0">
                <a:solidFill>
                  <a:schemeClr val="accent3"/>
                </a:solidFill>
              </a:rPr>
              <a:t>will be uploaded for you to access. 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11" y="2819400"/>
            <a:ext cx="2276777" cy="18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40377" y="1447800"/>
            <a:ext cx="7543800" cy="472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Start following us on Twitter </a:t>
            </a:r>
            <a:r>
              <a:rPr lang="en-US" dirty="0" smtClean="0">
                <a:solidFill>
                  <a:schemeClr val="accent5"/>
                </a:solidFill>
              </a:rPr>
              <a:t>@</a:t>
            </a:r>
            <a:r>
              <a:rPr lang="en-US" dirty="0" err="1" smtClean="0">
                <a:solidFill>
                  <a:schemeClr val="accent5"/>
                </a:solidFill>
              </a:rPr>
              <a:t>TeacherPrepIn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join in our conversations at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#</a:t>
            </a:r>
            <a:r>
              <a:rPr lang="en-US" dirty="0" err="1" smtClean="0">
                <a:solidFill>
                  <a:schemeClr val="accent5"/>
                </a:solidFill>
              </a:rPr>
              <a:t>TPIntw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199"/>
            <a:ext cx="4876800" cy="2795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4768" y="685800"/>
            <a:ext cx="7620000" cy="1600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Have you heard about our Toolkit for New Teachers? Find it on Pinterest at: 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u="sng" dirty="0" smtClean="0">
                <a:hlinkClick r:id="rId2"/>
              </a:rPr>
              <a:t>pinterest.com/</a:t>
            </a:r>
            <a:r>
              <a:rPr lang="en-US" sz="2800" u="sng" dirty="0" err="1" smtClean="0">
                <a:hlinkClick r:id="rId2"/>
              </a:rPr>
              <a:t>scsut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6839062" cy="3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4769" y="609600"/>
            <a:ext cx="76200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Feeling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low or disillusioned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800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Sign up for a </a:t>
            </a:r>
            <a:r>
              <a:rPr lang="en-US" sz="2000" b="1" dirty="0">
                <a:solidFill>
                  <a:schemeClr val="accent2"/>
                </a:solidFill>
              </a:rPr>
              <a:t>free</a:t>
            </a:r>
            <a:r>
              <a:rPr lang="en-US" sz="2000" dirty="0">
                <a:solidFill>
                  <a:schemeClr val="accent2"/>
                </a:solidFill>
              </a:rPr>
              <a:t> resource: The New Teacher Disillusionment Power Pack!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What is it? The Power Pack is a one-month series of emails to help new teachers get through the hardest part of their first year. 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Read more about the Power Pack at: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://tinyurl.com/nd74sl9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Sign up at: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http://tinyurl.com/ow3gun9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34" y="4105510"/>
            <a:ext cx="2701469" cy="15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0000">
        <p15:prstTrans prst="fallOve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CDBC"/>
      </a:accent1>
      <a:accent2>
        <a:srgbClr val="5EA0B0"/>
      </a:accent2>
      <a:accent3>
        <a:srgbClr val="FF5E66"/>
      </a:accent3>
      <a:accent4>
        <a:srgbClr val="FFB1B4"/>
      </a:accent4>
      <a:accent5>
        <a:srgbClr val="E6BDA1"/>
      </a:accent5>
      <a:accent6>
        <a:srgbClr val="7E006F"/>
      </a:accent6>
      <a:hlink>
        <a:srgbClr val="D18653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721</TotalTime>
  <Words>273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Harrington</vt:lpstr>
      <vt:lpstr>Organic</vt:lpstr>
      <vt:lpstr>TPI New Teacher Workshop: Differentiating for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Cloud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TPI GA 01 - Preeti Yonjon</dc:creator>
  <cp:lastModifiedBy>TPI - sw, Courtney Gray</cp:lastModifiedBy>
  <cp:revision>78</cp:revision>
  <dcterms:created xsi:type="dcterms:W3CDTF">2014-02-26T17:47:04Z</dcterms:created>
  <dcterms:modified xsi:type="dcterms:W3CDTF">2016-02-09T18:06:57Z</dcterms:modified>
</cp:coreProperties>
</file>