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14"/>
  </p:notesMasterIdLst>
  <p:sldIdLst>
    <p:sldId id="256" r:id="rId2"/>
    <p:sldId id="260" r:id="rId3"/>
    <p:sldId id="270" r:id="rId4"/>
    <p:sldId id="262" r:id="rId5"/>
    <p:sldId id="264" r:id="rId6"/>
    <p:sldId id="265" r:id="rId7"/>
    <p:sldId id="272" r:id="rId8"/>
    <p:sldId id="273" r:id="rId9"/>
    <p:sldId id="274" r:id="rId10"/>
    <p:sldId id="268" r:id="rId11"/>
    <p:sldId id="267" r:id="rId12"/>
    <p:sldId id="27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2" d="100"/>
          <a:sy n="102" d="100"/>
        </p:scale>
        <p:origin x="102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DE9C5-95CE-49DF-82E5-9EF45435E93A}" type="datetimeFigureOut">
              <a:rPr lang="en-US" smtClean="0"/>
              <a:t>10/28/2015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7C8F7-AE63-4BD2-A0AD-2A5556D482A1}" type="slidenum">
              <a:rPr lang="en-US" smtClean="0"/>
              <a:t>‹#›</a:t>
            </a:fld>
            <a:endParaRPr lang="en-US" dirty="0"/>
          </a:p>
        </p:txBody>
      </p:sp>
    </p:spTree>
    <p:extLst>
      <p:ext uri="{BB962C8B-B14F-4D97-AF65-F5344CB8AC3E}">
        <p14:creationId xmlns:p14="http://schemas.microsoft.com/office/powerpoint/2010/main" val="1089588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D7C8F7-AE63-4BD2-A0AD-2A5556D482A1}" type="slidenum">
              <a:rPr lang="en-US" smtClean="0"/>
              <a:t>4</a:t>
            </a:fld>
            <a:endParaRPr lang="en-US" dirty="0"/>
          </a:p>
        </p:txBody>
      </p:sp>
    </p:spTree>
    <p:extLst>
      <p:ext uri="{BB962C8B-B14F-4D97-AF65-F5344CB8AC3E}">
        <p14:creationId xmlns:p14="http://schemas.microsoft.com/office/powerpoint/2010/main" val="314756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FC796768-4AB3-AB46-A9A6-C8C2BF4BD905}" type="datetimeFigureOut">
              <a:rPr lang="en-US" smtClean="0"/>
              <a:pPr/>
              <a:t>10/28/2015</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1505C274-492C-EB4F-9782-5BCA02E9ADC4}"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5456769"/>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96768-4AB3-AB46-A9A6-C8C2BF4BD905}" type="datetimeFigureOut">
              <a:rPr lang="en-US" smtClean="0"/>
              <a:pPr/>
              <a:t>10/28/2015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5C274-492C-EB4F-9782-5BCA02E9ADC4}" type="slidenum">
              <a:rPr lang="en-US" smtClean="0"/>
              <a:pPr/>
              <a:t>‹#›</a:t>
            </a:fld>
            <a:endParaRPr lang="en-US" dirty="0"/>
          </a:p>
        </p:txBody>
      </p:sp>
    </p:spTree>
    <p:extLst>
      <p:ext uri="{BB962C8B-B14F-4D97-AF65-F5344CB8AC3E}">
        <p14:creationId xmlns:p14="http://schemas.microsoft.com/office/powerpoint/2010/main" val="3220879916"/>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96768-4AB3-AB46-A9A6-C8C2BF4BD905}" type="datetimeFigureOut">
              <a:rPr lang="en-US" smtClean="0"/>
              <a:pPr/>
              <a:t>10/28/2015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5C274-492C-EB4F-9782-5BCA02E9ADC4}"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067848"/>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96768-4AB3-AB46-A9A6-C8C2BF4BD905}" type="datetimeFigureOut">
              <a:rPr lang="en-US" smtClean="0"/>
              <a:pPr/>
              <a:t>10/28/2015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5C274-492C-EB4F-9782-5BCA02E9ADC4}"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7323711"/>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96768-4AB3-AB46-A9A6-C8C2BF4BD905}" type="datetimeFigureOut">
              <a:rPr lang="en-US" smtClean="0"/>
              <a:pPr/>
              <a:t>10/28/2015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5C274-492C-EB4F-9782-5BCA02E9ADC4}" type="slidenum">
              <a:rPr lang="en-US" smtClean="0"/>
              <a:pPr/>
              <a:t>‹#›</a:t>
            </a:fld>
            <a:endParaRPr lang="en-US" dirty="0"/>
          </a:p>
        </p:txBody>
      </p:sp>
    </p:spTree>
    <p:extLst>
      <p:ext uri="{BB962C8B-B14F-4D97-AF65-F5344CB8AC3E}">
        <p14:creationId xmlns:p14="http://schemas.microsoft.com/office/powerpoint/2010/main" val="30338422"/>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96768-4AB3-AB46-A9A6-C8C2BF4BD905}" type="datetimeFigureOut">
              <a:rPr lang="en-US" smtClean="0"/>
              <a:pPr/>
              <a:t>10/28/2015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5C274-492C-EB4F-9782-5BCA02E9ADC4}"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8946664"/>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96768-4AB3-AB46-A9A6-C8C2BF4BD905}" type="datetimeFigureOut">
              <a:rPr lang="en-US" smtClean="0"/>
              <a:pPr/>
              <a:t>10/28/2015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5C274-492C-EB4F-9782-5BCA02E9ADC4}"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020137"/>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96768-4AB3-AB46-A9A6-C8C2BF4BD905}" type="datetimeFigureOut">
              <a:rPr lang="en-US" smtClean="0"/>
              <a:pPr/>
              <a:t>10/28/2015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5C274-492C-EB4F-9782-5BCA02E9ADC4}"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219182"/>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96768-4AB3-AB46-A9A6-C8C2BF4BD905}" type="datetimeFigureOut">
              <a:rPr lang="en-US" smtClean="0"/>
              <a:pPr/>
              <a:t>10/28/2015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5C274-492C-EB4F-9782-5BCA02E9ADC4}"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4935981"/>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96768-4AB3-AB46-A9A6-C8C2BF4BD905}" type="datetimeFigureOut">
              <a:rPr lang="en-US" smtClean="0"/>
              <a:pPr/>
              <a:t>10/28/2015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5C274-492C-EB4F-9782-5BCA02E9ADC4}" type="slidenum">
              <a:rPr lang="en-US" smtClean="0"/>
              <a:pPr/>
              <a:t>‹#›</a:t>
            </a:fld>
            <a:endParaRPr lang="en-US" dirty="0"/>
          </a:p>
        </p:txBody>
      </p:sp>
    </p:spTree>
    <p:extLst>
      <p:ext uri="{BB962C8B-B14F-4D97-AF65-F5344CB8AC3E}">
        <p14:creationId xmlns:p14="http://schemas.microsoft.com/office/powerpoint/2010/main" val="2916838397"/>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96768-4AB3-AB46-A9A6-C8C2BF4BD905}" type="datetimeFigureOut">
              <a:rPr lang="en-US" smtClean="0"/>
              <a:pPr/>
              <a:t>10/28/2015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5C274-492C-EB4F-9782-5BCA02E9ADC4}"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813290"/>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796768-4AB3-AB46-A9A6-C8C2BF4BD905}" type="datetimeFigureOut">
              <a:rPr lang="en-US" smtClean="0"/>
              <a:pPr/>
              <a:t>10/28/2015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5C274-492C-EB4F-9782-5BCA02E9ADC4}" type="slidenum">
              <a:rPr lang="en-US" smtClean="0"/>
              <a:pPr/>
              <a:t>‹#›</a:t>
            </a:fld>
            <a:endParaRPr lang="en-US" dirty="0"/>
          </a:p>
        </p:txBody>
      </p:sp>
    </p:spTree>
    <p:extLst>
      <p:ext uri="{BB962C8B-B14F-4D97-AF65-F5344CB8AC3E}">
        <p14:creationId xmlns:p14="http://schemas.microsoft.com/office/powerpoint/2010/main" val="1439090974"/>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796768-4AB3-AB46-A9A6-C8C2BF4BD905}" type="datetimeFigureOut">
              <a:rPr lang="en-US" smtClean="0"/>
              <a:pPr/>
              <a:t>10/28/2015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05C274-492C-EB4F-9782-5BCA02E9ADC4}"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3456252"/>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796768-4AB3-AB46-A9A6-C8C2BF4BD905}" type="datetimeFigureOut">
              <a:rPr lang="en-US" smtClean="0"/>
              <a:pPr/>
              <a:t>10/28/2015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05C274-492C-EB4F-9782-5BCA02E9ADC4}"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2595635"/>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96768-4AB3-AB46-A9A6-C8C2BF4BD905}" type="datetimeFigureOut">
              <a:rPr lang="en-US" smtClean="0"/>
              <a:pPr/>
              <a:t>10/28/2015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05C274-492C-EB4F-9782-5BCA02E9ADC4}" type="slidenum">
              <a:rPr lang="en-US" smtClean="0"/>
              <a:pPr/>
              <a:t>‹#›</a:t>
            </a:fld>
            <a:endParaRPr lang="en-US" dirty="0"/>
          </a:p>
        </p:txBody>
      </p:sp>
    </p:spTree>
    <p:extLst>
      <p:ext uri="{BB962C8B-B14F-4D97-AF65-F5344CB8AC3E}">
        <p14:creationId xmlns:p14="http://schemas.microsoft.com/office/powerpoint/2010/main" val="3580712901"/>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96768-4AB3-AB46-A9A6-C8C2BF4BD905}" type="datetimeFigureOut">
              <a:rPr lang="en-US" smtClean="0"/>
              <a:pPr/>
              <a:t>10/28/2015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5C274-492C-EB4F-9782-5BCA02E9ADC4}"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116042"/>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96768-4AB3-AB46-A9A6-C8C2BF4BD905}" type="datetimeFigureOut">
              <a:rPr lang="en-US" smtClean="0"/>
              <a:pPr/>
              <a:t>10/28/2015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5C274-492C-EB4F-9782-5BCA02E9ADC4}" type="slidenum">
              <a:rPr lang="en-US" smtClean="0"/>
              <a:pPr/>
              <a:t>‹#›</a:t>
            </a:fld>
            <a:endParaRPr lang="en-US" dirty="0"/>
          </a:p>
        </p:txBody>
      </p:sp>
    </p:spTree>
    <p:extLst>
      <p:ext uri="{BB962C8B-B14F-4D97-AF65-F5344CB8AC3E}">
        <p14:creationId xmlns:p14="http://schemas.microsoft.com/office/powerpoint/2010/main" val="1104634174"/>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796768-4AB3-AB46-A9A6-C8C2BF4BD905}" type="datetimeFigureOut">
              <a:rPr lang="en-US" smtClean="0"/>
              <a:pPr/>
              <a:t>10/28/2015</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05C274-492C-EB4F-9782-5BCA02E9ADC4}" type="slidenum">
              <a:rPr lang="en-US" smtClean="0"/>
              <a:pPr/>
              <a:t>‹#›</a:t>
            </a:fld>
            <a:endParaRPr lang="en-US" dirty="0"/>
          </a:p>
        </p:txBody>
      </p:sp>
    </p:spTree>
    <p:extLst>
      <p:ext uri="{BB962C8B-B14F-4D97-AF65-F5344CB8AC3E}">
        <p14:creationId xmlns:p14="http://schemas.microsoft.com/office/powerpoint/2010/main" val="312613336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tcloudstate.edu/tpi" TargetMode="Externa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www.facebook.com/tpi.ignite" TargetMode="External"/><Relationship Id="rId4" Type="http://schemas.openxmlformats.org/officeDocument/2006/relationships/hyperlink" Target="http://www.tpiscsu.blogspot.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stcloudstate.edu/tpi" TargetMode="External"/><Relationship Id="rId4" Type="http://schemas.openxmlformats.org/officeDocument/2006/relationships/hyperlink" Target="http://www.nextteacher.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tpiscsu1.weebly.com/"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www.pinterest.com/scsut/"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tinyurl.com/nd74sl9" TargetMode="External"/><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hyperlink" Target="http://tinyurl.com/ow3gun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427662" y="1691951"/>
            <a:ext cx="6400800" cy="1738107"/>
          </a:xfrm>
          <a:ln>
            <a:noFill/>
          </a:ln>
        </p:spPr>
        <p:txBody>
          <a:bodyPr>
            <a:noAutofit/>
          </a:bodyPr>
          <a:lstStyle/>
          <a:p>
            <a:r>
              <a:rPr lang="en-US" b="1" dirty="0">
                <a:latin typeface="Arial"/>
                <a:cs typeface="Arial"/>
              </a:rPr>
              <a:t/>
            </a:r>
            <a:br>
              <a:rPr lang="en-US" b="1" dirty="0">
                <a:latin typeface="Arial"/>
                <a:cs typeface="Arial"/>
              </a:rPr>
            </a:br>
            <a:r>
              <a:rPr lang="en-US" b="1" dirty="0" smtClean="0">
                <a:latin typeface="Arial"/>
                <a:cs typeface="Arial"/>
              </a:rPr>
              <a:t/>
            </a:r>
            <a:br>
              <a:rPr lang="en-US" b="1" dirty="0" smtClean="0">
                <a:latin typeface="Arial"/>
                <a:cs typeface="Arial"/>
              </a:rPr>
            </a:br>
            <a:r>
              <a:rPr lang="en-US" b="1" dirty="0">
                <a:latin typeface="Arial"/>
                <a:cs typeface="Arial"/>
              </a:rPr>
              <a:t/>
            </a:r>
            <a:br>
              <a:rPr lang="en-US" b="1" dirty="0">
                <a:latin typeface="Arial"/>
                <a:cs typeface="Arial"/>
              </a:rPr>
            </a:br>
            <a:r>
              <a:rPr lang="en-US" sz="3600" dirty="0" smtClean="0">
                <a:solidFill>
                  <a:schemeClr val="accent3"/>
                </a:solidFill>
                <a:latin typeface="Arial"/>
                <a:cs typeface="Arial"/>
              </a:rPr>
              <a:t>TPI New Teacher Workshop:</a:t>
            </a:r>
            <a:r>
              <a:rPr lang="en-US" b="1" dirty="0" smtClean="0">
                <a:latin typeface="Arial"/>
                <a:cs typeface="Arial"/>
              </a:rPr>
              <a:t/>
            </a:r>
            <a:br>
              <a:rPr lang="en-US" b="1" dirty="0" smtClean="0">
                <a:latin typeface="Arial"/>
                <a:cs typeface="Arial"/>
              </a:rPr>
            </a:br>
            <a:r>
              <a:rPr lang="en-US" b="1" i="1" dirty="0" smtClean="0">
                <a:solidFill>
                  <a:schemeClr val="accent4"/>
                </a:solidFill>
                <a:cs typeface="Arial"/>
              </a:rPr>
              <a:t>Success with Students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707915"/>
            <a:ext cx="1788525" cy="1149767"/>
          </a:xfrm>
          <a:prstGeom prst="rect">
            <a:avLst/>
          </a:prstGeom>
        </p:spPr>
      </p:pic>
      <p:sp>
        <p:nvSpPr>
          <p:cNvPr id="6" name="Rectangle 5"/>
          <p:cNvSpPr/>
          <p:nvPr/>
        </p:nvSpPr>
        <p:spPr>
          <a:xfrm>
            <a:off x="2416496" y="228600"/>
            <a:ext cx="4423135" cy="1323439"/>
          </a:xfrm>
          <a:prstGeom prst="rect">
            <a:avLst/>
          </a:prstGeom>
          <a:noFill/>
          <a:ln>
            <a:noFill/>
          </a:ln>
        </p:spPr>
        <p:txBody>
          <a:bodyPr wrap="none" lIns="91440" tIns="45720" rIns="91440" bIns="45720">
            <a:spAutoFit/>
          </a:bodyPr>
          <a:lstStyle/>
          <a:p>
            <a:pPr algn="ctr"/>
            <a:r>
              <a:rPr lang="en-US" sz="8000" b="1" dirty="0" smtClean="0">
                <a:ln w="0">
                  <a:solidFill>
                    <a:schemeClr val="accent3"/>
                  </a:solidFill>
                </a:ln>
                <a:solidFill>
                  <a:schemeClr val="bg1"/>
                </a:solidFill>
              </a:rPr>
              <a:t>Welcome</a:t>
            </a:r>
            <a:r>
              <a:rPr lang="en-US" sz="8000" b="1" dirty="0" smtClean="0">
                <a:ln w="0">
                  <a:solidFill>
                    <a:schemeClr val="accent4"/>
                  </a:solidFill>
                </a:ln>
                <a:solidFill>
                  <a:schemeClr val="bg1"/>
                </a:solidFill>
              </a:rPr>
              <a:t>!</a:t>
            </a:r>
            <a:endParaRPr lang="en-US" sz="8000" b="1" dirty="0">
              <a:ln w="0">
                <a:solidFill>
                  <a:schemeClr val="accent4"/>
                </a:solidFill>
              </a:ln>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533400"/>
            <a:ext cx="7848600" cy="5715000"/>
          </a:xfrm>
          <a:noFill/>
          <a:ln>
            <a:noFill/>
          </a:ln>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solidFill>
                  <a:schemeClr val="accent4"/>
                </a:solidFill>
              </a:rPr>
              <a:t>Follow the </a:t>
            </a:r>
            <a:br>
              <a:rPr lang="en-US" dirty="0" smtClean="0">
                <a:solidFill>
                  <a:schemeClr val="accent4"/>
                </a:solidFill>
              </a:rPr>
            </a:br>
            <a:r>
              <a:rPr lang="en-US" sz="4400" dirty="0" smtClean="0">
                <a:solidFill>
                  <a:schemeClr val="accent4"/>
                </a:solidFill>
              </a:rPr>
              <a:t>Teacher Preparation Initiative!</a:t>
            </a:r>
            <a:r>
              <a:rPr lang="en-US" sz="4400" b="1" dirty="0" smtClean="0">
                <a:solidFill>
                  <a:srgbClr val="C00000"/>
                </a:solidFill>
              </a:rPr>
              <a:t/>
            </a:r>
            <a:br>
              <a:rPr lang="en-US" sz="4400" b="1" dirty="0" smtClean="0">
                <a:solidFill>
                  <a:srgbClr val="C00000"/>
                </a:solidFill>
              </a:rPr>
            </a:br>
            <a:r>
              <a:rPr lang="en-US" dirty="0" smtClean="0"/>
              <a:t/>
            </a:r>
            <a:br>
              <a:rPr lang="en-US" dirty="0" smtClean="0"/>
            </a:br>
            <a:r>
              <a:rPr lang="en-US" sz="3600" dirty="0" smtClean="0">
                <a:solidFill>
                  <a:schemeClr val="accent3"/>
                </a:solidFill>
              </a:rPr>
              <a:t>Website: </a:t>
            </a:r>
            <a:r>
              <a:rPr lang="en-US" sz="3600" u="sng" dirty="0" smtClean="0">
                <a:solidFill>
                  <a:schemeClr val="accent4"/>
                </a:solidFill>
                <a:hlinkClick r:id="rId3"/>
              </a:rPr>
              <a:t>stcloudstate.edu/</a:t>
            </a:r>
            <a:r>
              <a:rPr lang="en-US" sz="3600" u="sng" dirty="0" err="1" smtClean="0">
                <a:solidFill>
                  <a:schemeClr val="accent4"/>
                </a:solidFill>
                <a:hlinkClick r:id="rId3"/>
              </a:rPr>
              <a:t>tpi</a:t>
            </a:r>
            <a:r>
              <a:rPr lang="en-US" sz="3600" dirty="0" smtClean="0">
                <a:solidFill>
                  <a:schemeClr val="accent4"/>
                </a:solidFill>
              </a:rPr>
              <a:t/>
            </a:r>
            <a:br>
              <a:rPr lang="en-US" sz="3600" dirty="0" smtClean="0">
                <a:solidFill>
                  <a:schemeClr val="accent4"/>
                </a:solidFill>
              </a:rPr>
            </a:br>
            <a:r>
              <a:rPr lang="en-US" sz="3600" dirty="0" smtClean="0">
                <a:solidFill>
                  <a:schemeClr val="accent4"/>
                </a:solidFill>
              </a:rPr>
              <a:t> </a:t>
            </a:r>
            <a:br>
              <a:rPr lang="en-US" sz="3600" dirty="0" smtClean="0">
                <a:solidFill>
                  <a:schemeClr val="accent4"/>
                </a:solidFill>
              </a:rPr>
            </a:br>
            <a:r>
              <a:rPr lang="en-US" sz="3600" dirty="0" smtClean="0">
                <a:solidFill>
                  <a:schemeClr val="accent3"/>
                </a:solidFill>
              </a:rPr>
              <a:t>Blog: </a:t>
            </a:r>
            <a:r>
              <a:rPr lang="en-US" sz="3600" u="sng" dirty="0" smtClean="0">
                <a:solidFill>
                  <a:schemeClr val="accent4"/>
                </a:solidFill>
                <a:hlinkClick r:id="rId4"/>
              </a:rPr>
              <a:t>tpiscsu.blogspot.com</a:t>
            </a:r>
            <a:r>
              <a:rPr lang="en-US" sz="3600" dirty="0" smtClean="0">
                <a:solidFill>
                  <a:schemeClr val="accent4"/>
                </a:solidFill>
              </a:rPr>
              <a:t/>
            </a:r>
            <a:br>
              <a:rPr lang="en-US" sz="3600" dirty="0" smtClean="0">
                <a:solidFill>
                  <a:schemeClr val="accent4"/>
                </a:solidFill>
              </a:rPr>
            </a:br>
            <a:r>
              <a:rPr lang="en-US" sz="3600" dirty="0" smtClean="0">
                <a:solidFill>
                  <a:schemeClr val="accent4"/>
                </a:solidFill>
              </a:rPr>
              <a:t> </a:t>
            </a:r>
            <a:br>
              <a:rPr lang="en-US" sz="3600" dirty="0" smtClean="0">
                <a:solidFill>
                  <a:schemeClr val="accent4"/>
                </a:solidFill>
              </a:rPr>
            </a:br>
            <a:r>
              <a:rPr lang="en-US" sz="3600" dirty="0" smtClean="0">
                <a:solidFill>
                  <a:schemeClr val="accent3"/>
                </a:solidFill>
              </a:rPr>
              <a:t>Facebook: </a:t>
            </a:r>
            <a:r>
              <a:rPr lang="en-US" sz="3600" u="sng" dirty="0" smtClean="0">
                <a:solidFill>
                  <a:schemeClr val="accent4"/>
                </a:solidFill>
                <a:hlinkClick r:id="rId5"/>
              </a:rPr>
              <a:t>facebook.com/</a:t>
            </a:r>
            <a:r>
              <a:rPr lang="en-US" sz="3600" u="sng" dirty="0" err="1" smtClean="0">
                <a:solidFill>
                  <a:schemeClr val="accent4"/>
                </a:solidFill>
                <a:hlinkClick r:id="rId5"/>
              </a:rPr>
              <a:t>tpi.ignite</a:t>
            </a:r>
            <a:r>
              <a:rPr lang="en-US" sz="3600" u="sng" dirty="0" smtClean="0">
                <a:solidFill>
                  <a:schemeClr val="accent4"/>
                </a:solidFill>
              </a:rPr>
              <a:t/>
            </a:r>
            <a:br>
              <a:rPr lang="en-US" sz="3600" u="sng" dirty="0" smtClean="0">
                <a:solidFill>
                  <a:schemeClr val="accent4"/>
                </a:solidFill>
              </a:rPr>
            </a:br>
            <a:r>
              <a:rPr lang="en-US" sz="3600" u="sng" dirty="0" smtClean="0">
                <a:solidFill>
                  <a:schemeClr val="accent4"/>
                </a:solidFill>
              </a:rPr>
              <a:t/>
            </a:r>
            <a:br>
              <a:rPr lang="en-US" sz="3600" u="sng" dirty="0" smtClean="0">
                <a:solidFill>
                  <a:schemeClr val="accent4"/>
                </a:solidFill>
              </a:rPr>
            </a:br>
            <a:r>
              <a:rPr lang="en-US" sz="3600" u="sng" dirty="0">
                <a:solidFill>
                  <a:schemeClr val="accent4"/>
                </a:solidFill>
              </a:rPr>
              <a:t/>
            </a:r>
            <a:br>
              <a:rPr lang="en-US" sz="3600" u="sng" dirty="0">
                <a:solidFill>
                  <a:schemeClr val="accent4"/>
                </a:solidFill>
              </a:rPr>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u="sng" dirty="0" smtClean="0"/>
              <a:t/>
            </a:r>
            <a:br>
              <a:rPr lang="en-US" u="sng" dirty="0" smtClean="0"/>
            </a:br>
            <a:r>
              <a:rPr lang="en-US" u="sng" dirty="0"/>
              <a:t/>
            </a:r>
            <a:br>
              <a:rPr lang="en-US" u="sng" dirty="0"/>
            </a:br>
            <a:r>
              <a:rPr lang="en-US" dirty="0"/>
              <a:t/>
            </a:r>
            <a:br>
              <a:rPr lang="en-US" dirty="0"/>
            </a:br>
            <a:r>
              <a:rPr lang="en-US" dirty="0" smtClean="0"/>
              <a:t/>
            </a:r>
            <a:br>
              <a:rPr lang="en-US" dirty="0" smtClean="0"/>
            </a:br>
            <a:endParaRPr lang="en-US" dirty="0"/>
          </a:p>
        </p:txBody>
      </p:sp>
      <p:pic>
        <p:nvPicPr>
          <p:cNvPr id="3" name="Picture 2"/>
          <p:cNvPicPr>
            <a:picLocks noChangeAspect="1"/>
          </p:cNvPicPr>
          <p:nvPr/>
        </p:nvPicPr>
        <p:blipFill>
          <a:blip r:embed="rId6"/>
          <a:stretch>
            <a:fillRect/>
          </a:stretch>
        </p:blipFill>
        <p:spPr>
          <a:xfrm>
            <a:off x="5867400" y="4876800"/>
            <a:ext cx="1981302" cy="1228788"/>
          </a:xfrm>
          <a:prstGeom prst="rect">
            <a:avLst/>
          </a:prstGeom>
        </p:spPr>
      </p:pic>
    </p:spTree>
    <p:extLst>
      <p:ext uri="{BB962C8B-B14F-4D97-AF65-F5344CB8AC3E}">
        <p14:creationId xmlns:p14="http://schemas.microsoft.com/office/powerpoint/2010/main" val="2745376446"/>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7531" y="685800"/>
            <a:ext cx="8305800" cy="5257800"/>
          </a:xfrm>
          <a:noFill/>
          <a:ln>
            <a:noFill/>
          </a:ln>
        </p:spPr>
        <p:txBody>
          <a:bodyPr>
            <a:noAutofit/>
          </a:bodyPr>
          <a:lstStyle/>
          <a:p>
            <a:r>
              <a:rPr lang="en-US" sz="2800" dirty="0" smtClean="0">
                <a:solidFill>
                  <a:schemeClr val="accent4"/>
                </a:solidFill>
              </a:rPr>
              <a:t>TPI </a:t>
            </a:r>
            <a:r>
              <a:rPr lang="en-US" sz="2800" dirty="0">
                <a:solidFill>
                  <a:schemeClr val="accent4"/>
                </a:solidFill>
              </a:rPr>
              <a:t>offers </a:t>
            </a:r>
            <a:r>
              <a:rPr lang="en-US" sz="2800" dirty="0" smtClean="0">
                <a:solidFill>
                  <a:schemeClr val="accent4"/>
                </a:solidFill>
              </a:rPr>
              <a:t>five </a:t>
            </a:r>
            <a:r>
              <a:rPr lang="en-US" sz="2800" dirty="0">
                <a:solidFill>
                  <a:schemeClr val="accent4"/>
                </a:solidFill>
              </a:rPr>
              <a:t>New Teacher Workshops every year. </a:t>
            </a:r>
            <a:r>
              <a:rPr lang="en-US" sz="2800" dirty="0" smtClean="0">
                <a:solidFill>
                  <a:schemeClr val="accent4"/>
                </a:solidFill>
              </a:rPr>
              <a:t/>
            </a:r>
            <a:br>
              <a:rPr lang="en-US" sz="2800" dirty="0" smtClean="0">
                <a:solidFill>
                  <a:schemeClr val="accent4"/>
                </a:solidFill>
              </a:rPr>
            </a:br>
            <a:r>
              <a:rPr lang="en-US" sz="2800" dirty="0" smtClean="0">
                <a:solidFill>
                  <a:schemeClr val="accent4"/>
                </a:solidFill>
              </a:rPr>
              <a:t>The </a:t>
            </a:r>
            <a:r>
              <a:rPr lang="en-US" sz="2800" dirty="0">
                <a:solidFill>
                  <a:schemeClr val="accent4"/>
                </a:solidFill>
              </a:rPr>
              <a:t>dates for </a:t>
            </a:r>
            <a:r>
              <a:rPr lang="en-US" sz="2800" dirty="0" smtClean="0">
                <a:solidFill>
                  <a:schemeClr val="accent4"/>
                </a:solidFill>
              </a:rPr>
              <a:t>2015-16 </a:t>
            </a:r>
            <a:r>
              <a:rPr lang="en-US" sz="2800" dirty="0">
                <a:solidFill>
                  <a:schemeClr val="accent4"/>
                </a:solidFill>
              </a:rPr>
              <a:t>include: </a:t>
            </a:r>
            <a:r>
              <a:rPr lang="en-US" sz="1200" dirty="0" smtClean="0"/>
              <a:t/>
            </a:r>
            <a:br>
              <a:rPr lang="en-US" sz="1200" dirty="0" smtClean="0"/>
            </a:br>
            <a:r>
              <a:rPr lang="en-US" sz="1200" dirty="0" smtClean="0"/>
              <a:t/>
            </a:r>
            <a:br>
              <a:rPr lang="en-US" sz="1200" dirty="0" smtClean="0"/>
            </a:br>
            <a:r>
              <a:rPr lang="en-US" sz="2400" b="1" dirty="0" smtClean="0">
                <a:solidFill>
                  <a:schemeClr val="accent1"/>
                </a:solidFill>
              </a:rPr>
              <a:t>Tuesday, August 4 (all day) </a:t>
            </a:r>
            <a:br>
              <a:rPr lang="en-US" sz="2400" b="1" dirty="0" smtClean="0">
                <a:solidFill>
                  <a:schemeClr val="accent1"/>
                </a:solidFill>
              </a:rPr>
            </a:br>
            <a:r>
              <a:rPr lang="en-US" sz="2400" b="1" dirty="0" smtClean="0">
                <a:solidFill>
                  <a:schemeClr val="accent1"/>
                </a:solidFill>
              </a:rPr>
              <a:t>Wednesday</a:t>
            </a:r>
            <a:r>
              <a:rPr lang="en-US" sz="2400" b="1" dirty="0">
                <a:solidFill>
                  <a:schemeClr val="accent1"/>
                </a:solidFill>
              </a:rPr>
              <a:t>, October 28 (evening)</a:t>
            </a:r>
            <a:r>
              <a:rPr lang="en-US" sz="2400" b="1" dirty="0" smtClean="0">
                <a:solidFill>
                  <a:schemeClr val="accent1"/>
                </a:solidFill>
              </a:rPr>
              <a:t/>
            </a:r>
            <a:br>
              <a:rPr lang="en-US" sz="2400" b="1" dirty="0" smtClean="0">
                <a:solidFill>
                  <a:schemeClr val="accent1"/>
                </a:solidFill>
              </a:rPr>
            </a:br>
            <a:r>
              <a:rPr lang="en-US" sz="2400" b="1" dirty="0">
                <a:solidFill>
                  <a:schemeClr val="accent1"/>
                </a:solidFill>
              </a:rPr>
              <a:t>Wednesday, December </a:t>
            </a:r>
            <a:r>
              <a:rPr lang="en-US" sz="2400" b="1" dirty="0" smtClean="0">
                <a:solidFill>
                  <a:schemeClr val="accent1"/>
                </a:solidFill>
              </a:rPr>
              <a:t>9 </a:t>
            </a:r>
            <a:r>
              <a:rPr lang="en-US" sz="2400" b="1" dirty="0">
                <a:solidFill>
                  <a:schemeClr val="accent1"/>
                </a:solidFill>
              </a:rPr>
              <a:t>(evening)</a:t>
            </a:r>
            <a:r>
              <a:rPr lang="en-US" sz="2400" b="1" dirty="0" smtClean="0">
                <a:solidFill>
                  <a:schemeClr val="accent1"/>
                </a:solidFill>
              </a:rPr>
              <a:t/>
            </a:r>
            <a:br>
              <a:rPr lang="en-US" sz="2400" b="1" dirty="0" smtClean="0">
                <a:solidFill>
                  <a:schemeClr val="accent1"/>
                </a:solidFill>
              </a:rPr>
            </a:br>
            <a:r>
              <a:rPr lang="en-US" sz="2400" b="1" dirty="0" smtClean="0">
                <a:solidFill>
                  <a:schemeClr val="accent1"/>
                </a:solidFill>
              </a:rPr>
              <a:t>Wednesday</a:t>
            </a:r>
            <a:r>
              <a:rPr lang="en-US" sz="2400" b="1" dirty="0">
                <a:solidFill>
                  <a:schemeClr val="accent1"/>
                </a:solidFill>
              </a:rPr>
              <a:t>, February </a:t>
            </a:r>
            <a:r>
              <a:rPr lang="en-US" sz="2400" b="1" dirty="0" smtClean="0">
                <a:solidFill>
                  <a:schemeClr val="accent1"/>
                </a:solidFill>
              </a:rPr>
              <a:t>17 </a:t>
            </a:r>
            <a:r>
              <a:rPr lang="en-US" sz="2400" b="1" dirty="0">
                <a:solidFill>
                  <a:schemeClr val="accent1"/>
                </a:solidFill>
              </a:rPr>
              <a:t>(evening</a:t>
            </a:r>
            <a:r>
              <a:rPr lang="en-US" sz="2400" b="1" dirty="0" smtClean="0">
                <a:solidFill>
                  <a:schemeClr val="accent1"/>
                </a:solidFill>
              </a:rPr>
              <a:t>) </a:t>
            </a:r>
            <a:r>
              <a:rPr lang="en-US" sz="2400" b="1" dirty="0">
                <a:solidFill>
                  <a:schemeClr val="accent1"/>
                </a:solidFill>
              </a:rPr>
              <a:t/>
            </a:r>
            <a:br>
              <a:rPr lang="en-US" sz="2400" b="1" dirty="0">
                <a:solidFill>
                  <a:schemeClr val="accent1"/>
                </a:solidFill>
              </a:rPr>
            </a:br>
            <a:r>
              <a:rPr lang="en-US" sz="2400" b="1" dirty="0" smtClean="0">
                <a:solidFill>
                  <a:schemeClr val="accent1"/>
                </a:solidFill>
              </a:rPr>
              <a:t>Wednesday, April 20 </a:t>
            </a:r>
            <a:r>
              <a:rPr lang="en-US" sz="2400" b="1" dirty="0">
                <a:solidFill>
                  <a:schemeClr val="accent1"/>
                </a:solidFill>
              </a:rPr>
              <a:t>(evening)</a:t>
            </a:r>
            <a:r>
              <a:rPr lang="en-US" sz="1200" b="1" dirty="0">
                <a:solidFill>
                  <a:schemeClr val="accent1"/>
                </a:solidFill>
              </a:rPr>
              <a:t> </a:t>
            </a:r>
            <a:r>
              <a:rPr lang="en-US" sz="1200" dirty="0" smtClean="0">
                <a:solidFill>
                  <a:srgbClr val="C00000"/>
                </a:solidFill>
              </a:rPr>
              <a:t/>
            </a:r>
            <a:br>
              <a:rPr lang="en-US" sz="1200" dirty="0" smtClean="0">
                <a:solidFill>
                  <a:srgbClr val="C00000"/>
                </a:solidFill>
              </a:rPr>
            </a:br>
            <a:r>
              <a:rPr lang="en-US" sz="1200" dirty="0">
                <a:solidFill>
                  <a:srgbClr val="C00000"/>
                </a:solidFill>
              </a:rPr>
              <a:t/>
            </a:r>
            <a:br>
              <a:rPr lang="en-US" sz="1200" dirty="0">
                <a:solidFill>
                  <a:srgbClr val="C00000"/>
                </a:solidFill>
              </a:rPr>
            </a:br>
            <a:r>
              <a:rPr lang="en-US" sz="2400" dirty="0" smtClean="0">
                <a:solidFill>
                  <a:schemeClr val="accent4"/>
                </a:solidFill>
              </a:rPr>
              <a:t>These </a:t>
            </a:r>
            <a:r>
              <a:rPr lang="en-US" sz="2400" dirty="0">
                <a:solidFill>
                  <a:schemeClr val="accent4"/>
                </a:solidFill>
              </a:rPr>
              <a:t>workshops will start your networking with new teachers across the partnership and recent SCSU Graduates. You will also have opportunities to work with veteran P-12 teachers and SCSU Teacher Education Faculty Members. We invite you take advantage of these collaborative days of learning, networking, and socializing</a:t>
            </a:r>
            <a:r>
              <a:rPr lang="en-US" sz="2400" dirty="0" smtClean="0">
                <a:solidFill>
                  <a:schemeClr val="accent4"/>
                </a:solidFill>
              </a:rPr>
              <a:t>!</a:t>
            </a:r>
            <a:endParaRPr lang="en-US" sz="2400" dirty="0"/>
          </a:p>
        </p:txBody>
      </p:sp>
    </p:spTree>
    <p:extLst>
      <p:ext uri="{BB962C8B-B14F-4D97-AF65-F5344CB8AC3E}">
        <p14:creationId xmlns:p14="http://schemas.microsoft.com/office/powerpoint/2010/main" val="3790460566"/>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1"/>
            <a:ext cx="7620000" cy="685799"/>
          </a:xfrm>
          <a:noFill/>
        </p:spPr>
        <p:txBody>
          <a:bodyPr>
            <a:normAutofit fontScale="90000"/>
          </a:bodyPr>
          <a:lstStyle/>
          <a:p>
            <a:r>
              <a:rPr lang="en-US" sz="3100" dirty="0" smtClean="0">
                <a:solidFill>
                  <a:schemeClr val="accent4"/>
                </a:solidFill>
              </a:rPr>
              <a:t/>
            </a:r>
            <a:br>
              <a:rPr lang="en-US" sz="3100" dirty="0" smtClean="0">
                <a:solidFill>
                  <a:schemeClr val="accent4"/>
                </a:solidFill>
              </a:rPr>
            </a:br>
            <a:r>
              <a:rPr lang="en-US" sz="3100" dirty="0">
                <a:solidFill>
                  <a:schemeClr val="accent4"/>
                </a:solidFill>
              </a:rPr>
              <a:t/>
            </a:r>
            <a:br>
              <a:rPr lang="en-US" sz="3100" dirty="0">
                <a:solidFill>
                  <a:schemeClr val="accent4"/>
                </a:solidFill>
              </a:rPr>
            </a:br>
            <a:r>
              <a:rPr lang="en-US" sz="3100" dirty="0" smtClean="0">
                <a:solidFill>
                  <a:schemeClr val="accent4"/>
                </a:solidFill>
              </a:rPr>
              <a:t/>
            </a:r>
            <a:br>
              <a:rPr lang="en-US" sz="3100" dirty="0" smtClean="0">
                <a:solidFill>
                  <a:schemeClr val="accent4"/>
                </a:solidFill>
              </a:rPr>
            </a:br>
            <a:r>
              <a:rPr lang="en-US" sz="3100" dirty="0">
                <a:solidFill>
                  <a:schemeClr val="accent4"/>
                </a:solidFill>
              </a:rPr>
              <a:t/>
            </a:r>
            <a:br>
              <a:rPr lang="en-US" sz="3100" dirty="0">
                <a:solidFill>
                  <a:schemeClr val="accent4"/>
                </a:solidFill>
              </a:rPr>
            </a:br>
            <a:r>
              <a:rPr lang="en-US" sz="3100" dirty="0" smtClean="0">
                <a:solidFill>
                  <a:schemeClr val="accent4"/>
                </a:solidFill>
              </a:rPr>
              <a:t/>
            </a:r>
            <a:br>
              <a:rPr lang="en-US" sz="3100" dirty="0" smtClean="0">
                <a:solidFill>
                  <a:schemeClr val="accent4"/>
                </a:solidFill>
              </a:rPr>
            </a:br>
            <a:r>
              <a:rPr lang="en-US" sz="3100" dirty="0">
                <a:solidFill>
                  <a:schemeClr val="accent4"/>
                </a:solidFill>
              </a:rPr>
              <a:t>Planning of the October 28 Workshop includes representatives from Partner Districts and SCSU</a:t>
            </a:r>
            <a:r>
              <a:rPr lang="en-US" sz="3100" dirty="0" smtClean="0">
                <a:solidFill>
                  <a:schemeClr val="accent4"/>
                </a:solidFill>
              </a:rPr>
              <a:t>:</a:t>
            </a:r>
            <a:r>
              <a:rPr lang="en-US" sz="3100" dirty="0">
                <a:solidFill>
                  <a:schemeClr val="accent4"/>
                </a:solidFill>
              </a:rPr>
              <a:t/>
            </a:r>
            <a:br>
              <a:rPr lang="en-US" sz="3100" dirty="0">
                <a:solidFill>
                  <a:schemeClr val="accent4"/>
                </a:solidFill>
              </a:rPr>
            </a:br>
            <a:r>
              <a:rPr lang="en-US" sz="3100" dirty="0" smtClean="0">
                <a:solidFill>
                  <a:schemeClr val="accent4"/>
                </a:solidFill>
              </a:rPr>
              <a:t/>
            </a:r>
            <a:br>
              <a:rPr lang="en-US" sz="3100" dirty="0" smtClean="0">
                <a:solidFill>
                  <a:schemeClr val="accent4"/>
                </a:solidFill>
              </a:rPr>
            </a:br>
            <a:r>
              <a:rPr lang="en-US" sz="1300" dirty="0" smtClean="0">
                <a:solidFill>
                  <a:schemeClr val="accent4"/>
                </a:solidFill>
              </a:rPr>
              <a:t/>
            </a:r>
            <a:br>
              <a:rPr lang="en-US" sz="1300" dirty="0" smtClean="0">
                <a:solidFill>
                  <a:schemeClr val="accent4"/>
                </a:solidFill>
              </a:rPr>
            </a:br>
            <a:r>
              <a:rPr lang="en-US" sz="2000" dirty="0"/>
              <a:t/>
            </a:r>
            <a:br>
              <a:rPr lang="en-US" sz="2000" dirty="0"/>
            </a:br>
            <a:r>
              <a:rPr lang="en-US" u="sng" dirty="0"/>
              <a:t/>
            </a:r>
            <a:br>
              <a:rPr lang="en-US" u="sng" dirty="0"/>
            </a:br>
            <a:endParaRPr lang="en-US" dirty="0"/>
          </a:p>
        </p:txBody>
      </p:sp>
      <p:sp>
        <p:nvSpPr>
          <p:cNvPr id="6" name="Content Placeholder 5"/>
          <p:cNvSpPr>
            <a:spLocks noGrp="1"/>
          </p:cNvSpPr>
          <p:nvPr>
            <p:ph sz="half" idx="1"/>
          </p:nvPr>
        </p:nvSpPr>
        <p:spPr>
          <a:xfrm>
            <a:off x="457200" y="2525268"/>
            <a:ext cx="4059936" cy="3837432"/>
          </a:xfrm>
        </p:spPr>
        <p:txBody>
          <a:bodyPr>
            <a:normAutofit lnSpcReduction="10000"/>
          </a:bodyPr>
          <a:lstStyle/>
          <a:p>
            <a:r>
              <a:rPr lang="en-US" u="sng" dirty="0" err="1">
                <a:solidFill>
                  <a:srgbClr val="800000"/>
                </a:solidFill>
              </a:rPr>
              <a:t>Holdingford</a:t>
            </a:r>
            <a:r>
              <a:rPr lang="en-US" dirty="0">
                <a:solidFill>
                  <a:srgbClr val="800000"/>
                </a:solidFill>
              </a:rPr>
              <a:t> </a:t>
            </a:r>
            <a:r>
              <a:rPr lang="en-US" dirty="0"/>
              <a:t/>
            </a:r>
            <a:br>
              <a:rPr lang="en-US" dirty="0"/>
            </a:br>
            <a:r>
              <a:rPr lang="en-US" dirty="0" err="1">
                <a:solidFill>
                  <a:schemeClr val="accent1"/>
                </a:solidFill>
              </a:rPr>
              <a:t>Milissa</a:t>
            </a:r>
            <a:r>
              <a:rPr lang="en-US" dirty="0">
                <a:solidFill>
                  <a:schemeClr val="accent1"/>
                </a:solidFill>
              </a:rPr>
              <a:t> </a:t>
            </a:r>
            <a:r>
              <a:rPr lang="en-US" dirty="0" err="1">
                <a:solidFill>
                  <a:schemeClr val="accent1"/>
                </a:solidFill>
              </a:rPr>
              <a:t>Walz</a:t>
            </a:r>
            <a:r>
              <a:rPr lang="en-US" dirty="0">
                <a:solidFill>
                  <a:schemeClr val="accent1"/>
                </a:solidFill>
              </a:rPr>
              <a:t> and </a:t>
            </a:r>
            <a:r>
              <a:rPr lang="en-US" dirty="0" smtClean="0">
                <a:solidFill>
                  <a:schemeClr val="accent1"/>
                </a:solidFill>
              </a:rPr>
              <a:t>Katie Young</a:t>
            </a:r>
          </a:p>
          <a:p>
            <a:r>
              <a:rPr lang="en-US" u="sng" dirty="0">
                <a:solidFill>
                  <a:srgbClr val="800000"/>
                </a:solidFill>
              </a:rPr>
              <a:t>Monticello</a:t>
            </a:r>
            <a:r>
              <a:rPr lang="en-US" u="sng" dirty="0"/>
              <a:t/>
            </a:r>
            <a:br>
              <a:rPr lang="en-US" u="sng" dirty="0"/>
            </a:br>
            <a:r>
              <a:rPr lang="en-US" dirty="0">
                <a:solidFill>
                  <a:schemeClr val="accent1"/>
                </a:solidFill>
              </a:rPr>
              <a:t>Lori </a:t>
            </a:r>
            <a:r>
              <a:rPr lang="en-US" dirty="0" smtClean="0">
                <a:solidFill>
                  <a:schemeClr val="accent1"/>
                </a:solidFill>
              </a:rPr>
              <a:t>Hanson</a:t>
            </a:r>
          </a:p>
          <a:p>
            <a:r>
              <a:rPr lang="en-US" u="sng" dirty="0">
                <a:solidFill>
                  <a:srgbClr val="800000"/>
                </a:solidFill>
              </a:rPr>
              <a:t>ROCORI</a:t>
            </a:r>
            <a:r>
              <a:rPr lang="en-US" u="sng" dirty="0"/>
              <a:t/>
            </a:r>
            <a:br>
              <a:rPr lang="en-US" u="sng" dirty="0"/>
            </a:br>
            <a:r>
              <a:rPr lang="en-US" dirty="0">
                <a:solidFill>
                  <a:schemeClr val="accent1"/>
                </a:solidFill>
              </a:rPr>
              <a:t>Jennifer </a:t>
            </a:r>
            <a:r>
              <a:rPr lang="en-US" dirty="0" err="1" smtClean="0">
                <a:solidFill>
                  <a:schemeClr val="accent1"/>
                </a:solidFill>
              </a:rPr>
              <a:t>Christoffersen</a:t>
            </a:r>
            <a:endParaRPr lang="en-US" dirty="0" smtClean="0">
              <a:solidFill>
                <a:schemeClr val="accent1"/>
              </a:solidFill>
            </a:endParaRPr>
          </a:p>
          <a:p>
            <a:pPr marL="0" indent="0">
              <a:buNone/>
            </a:pPr>
            <a:endParaRPr lang="en-US" dirty="0" smtClean="0"/>
          </a:p>
        </p:txBody>
      </p:sp>
      <p:sp>
        <p:nvSpPr>
          <p:cNvPr id="7" name="Content Placeholder 6"/>
          <p:cNvSpPr>
            <a:spLocks noGrp="1"/>
          </p:cNvSpPr>
          <p:nvPr>
            <p:ph sz="half" idx="2"/>
          </p:nvPr>
        </p:nvSpPr>
        <p:spPr>
          <a:xfrm>
            <a:off x="4645152" y="2487168"/>
            <a:ext cx="3965448" cy="3913632"/>
          </a:xfrm>
        </p:spPr>
        <p:txBody>
          <a:bodyPr>
            <a:normAutofit lnSpcReduction="10000"/>
          </a:bodyPr>
          <a:lstStyle/>
          <a:p>
            <a:r>
              <a:rPr lang="en-US" u="sng" dirty="0" err="1">
                <a:solidFill>
                  <a:srgbClr val="800000"/>
                </a:solidFill>
              </a:rPr>
              <a:t>St.Cloud</a:t>
            </a:r>
            <a:r>
              <a:rPr lang="en-US" u="sng" dirty="0">
                <a:solidFill>
                  <a:srgbClr val="800000"/>
                </a:solidFill>
              </a:rPr>
              <a:t> Area</a:t>
            </a:r>
            <a:r>
              <a:rPr lang="en-US" dirty="0"/>
              <a:t/>
            </a:r>
            <a:br>
              <a:rPr lang="en-US" dirty="0"/>
            </a:br>
            <a:r>
              <a:rPr lang="en-US" dirty="0">
                <a:solidFill>
                  <a:schemeClr val="accent1"/>
                </a:solidFill>
              </a:rPr>
              <a:t>Kirsten </a:t>
            </a:r>
            <a:r>
              <a:rPr lang="en-US" dirty="0" smtClean="0">
                <a:solidFill>
                  <a:schemeClr val="accent1"/>
                </a:solidFill>
              </a:rPr>
              <a:t>Rude</a:t>
            </a:r>
          </a:p>
          <a:p>
            <a:r>
              <a:rPr lang="en-US" u="sng" dirty="0">
                <a:solidFill>
                  <a:srgbClr val="800000"/>
                </a:solidFill>
              </a:rPr>
              <a:t>Sartell-</a:t>
            </a:r>
            <a:r>
              <a:rPr lang="en-US" u="sng" dirty="0" err="1">
                <a:solidFill>
                  <a:srgbClr val="800000"/>
                </a:solidFill>
              </a:rPr>
              <a:t>St.Stephen</a:t>
            </a:r>
            <a:r>
              <a:rPr lang="en-US" dirty="0">
                <a:solidFill>
                  <a:srgbClr val="800000"/>
                </a:solidFill>
              </a:rPr>
              <a:t> </a:t>
            </a:r>
            <a:r>
              <a:rPr lang="en-US" dirty="0"/>
              <a:t/>
            </a:r>
            <a:br>
              <a:rPr lang="en-US" dirty="0"/>
            </a:br>
            <a:r>
              <a:rPr lang="en-US" dirty="0" err="1">
                <a:solidFill>
                  <a:schemeClr val="accent1"/>
                </a:solidFill>
              </a:rPr>
              <a:t>Peggi</a:t>
            </a:r>
            <a:r>
              <a:rPr lang="en-US" dirty="0">
                <a:solidFill>
                  <a:schemeClr val="accent1"/>
                </a:solidFill>
              </a:rPr>
              <a:t> </a:t>
            </a:r>
            <a:r>
              <a:rPr lang="en-US" dirty="0" smtClean="0">
                <a:solidFill>
                  <a:schemeClr val="accent1"/>
                </a:solidFill>
              </a:rPr>
              <a:t>Fogarty</a:t>
            </a:r>
          </a:p>
          <a:p>
            <a:r>
              <a:rPr lang="en-US" u="sng" dirty="0" smtClean="0">
                <a:solidFill>
                  <a:srgbClr val="800000"/>
                </a:solidFill>
              </a:rPr>
              <a:t>Sauk Rapids-Rice</a:t>
            </a:r>
            <a:r>
              <a:rPr lang="en-US" dirty="0"/>
              <a:t/>
            </a:r>
            <a:br>
              <a:rPr lang="en-US" dirty="0"/>
            </a:br>
            <a:r>
              <a:rPr lang="en-US" dirty="0" smtClean="0">
                <a:solidFill>
                  <a:schemeClr val="accent1"/>
                </a:solidFill>
              </a:rPr>
              <a:t>Megan Rogholt</a:t>
            </a:r>
          </a:p>
          <a:p>
            <a:r>
              <a:rPr lang="en-US" u="sng" dirty="0" smtClean="0">
                <a:solidFill>
                  <a:srgbClr val="800000"/>
                </a:solidFill>
              </a:rPr>
              <a:t>St. Cloud State University </a:t>
            </a:r>
            <a:r>
              <a:rPr lang="en-US" dirty="0" smtClean="0">
                <a:solidFill>
                  <a:schemeClr val="accent1"/>
                </a:solidFill>
              </a:rPr>
              <a:t>Beth Mann, Mark </a:t>
            </a:r>
            <a:r>
              <a:rPr lang="en-US" dirty="0" err="1" smtClean="0">
                <a:solidFill>
                  <a:schemeClr val="accent1"/>
                </a:solidFill>
              </a:rPr>
              <a:t>Minger</a:t>
            </a:r>
            <a:r>
              <a:rPr lang="en-US" dirty="0" smtClean="0">
                <a:solidFill>
                  <a:schemeClr val="accent1"/>
                </a:solidFill>
              </a:rPr>
              <a:t>, Ming-Chi Own, and       Patty </a:t>
            </a:r>
            <a:r>
              <a:rPr lang="en-US" dirty="0" err="1" smtClean="0">
                <a:solidFill>
                  <a:schemeClr val="accent1"/>
                </a:solidFill>
              </a:rPr>
              <a:t>Waletzko</a:t>
            </a:r>
            <a:endParaRPr lang="en-US" dirty="0">
              <a:solidFill>
                <a:schemeClr val="accent1"/>
              </a:solidFill>
            </a:endParaRPr>
          </a:p>
          <a:p>
            <a:endParaRPr lang="en-US" dirty="0"/>
          </a:p>
        </p:txBody>
      </p:sp>
      <p:pic>
        <p:nvPicPr>
          <p:cNvPr id="8" name="Picture 7"/>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05200" y="1284402"/>
            <a:ext cx="1741805" cy="990600"/>
          </a:xfrm>
          <a:prstGeom prst="rect">
            <a:avLst/>
          </a:prstGeom>
        </p:spPr>
      </p:pic>
    </p:spTree>
    <p:extLst>
      <p:ext uri="{BB962C8B-B14F-4D97-AF65-F5344CB8AC3E}">
        <p14:creationId xmlns:p14="http://schemas.microsoft.com/office/powerpoint/2010/main" val="262236522"/>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2066803"/>
          </a:xfrm>
          <a:noFill/>
          <a:ln>
            <a:noFill/>
          </a:ln>
        </p:spPr>
        <p:txBody>
          <a:bodyPr anchor="t">
            <a:normAutofit/>
          </a:bodyPr>
          <a:lstStyle/>
          <a:p>
            <a:pPr>
              <a:spcAft>
                <a:spcPts val="600"/>
              </a:spcAft>
            </a:pPr>
            <a:r>
              <a:rPr lang="en-US" sz="2800" b="1" dirty="0" smtClean="0">
                <a:ln w="3175" cmpd="sng">
                  <a:solidFill>
                    <a:schemeClr val="accent4"/>
                  </a:solidFill>
                </a:ln>
                <a:solidFill>
                  <a:schemeClr val="accent4"/>
                </a:solidFill>
              </a:rPr>
              <a:t>Teacher Preparation Initiative:</a:t>
            </a:r>
            <a:r>
              <a:rPr lang="en-US" sz="1200" b="1" dirty="0" smtClean="0">
                <a:ln w="3175" cmpd="sng">
                  <a:solidFill>
                    <a:schemeClr val="accent4"/>
                  </a:solidFill>
                </a:ln>
                <a:solidFill>
                  <a:schemeClr val="accent4"/>
                </a:solidFill>
              </a:rPr>
              <a:t/>
            </a:r>
            <a:br>
              <a:rPr lang="en-US" sz="1200" b="1" dirty="0" smtClean="0">
                <a:ln w="3175" cmpd="sng">
                  <a:solidFill>
                    <a:schemeClr val="accent4"/>
                  </a:solidFill>
                </a:ln>
                <a:solidFill>
                  <a:schemeClr val="accent4"/>
                </a:solidFill>
              </a:rPr>
            </a:br>
            <a:r>
              <a:rPr lang="en-US" sz="1200" dirty="0" smtClean="0"/>
              <a:t/>
            </a:r>
            <a:br>
              <a:rPr lang="en-US" sz="1200" dirty="0" smtClean="0"/>
            </a:br>
            <a:r>
              <a:rPr lang="en-US" sz="2800" dirty="0" smtClean="0">
                <a:solidFill>
                  <a:schemeClr val="accent3"/>
                </a:solidFill>
              </a:rPr>
              <a:t>St. Cloud State University and Six Partner Districts:</a:t>
            </a:r>
            <a:br>
              <a:rPr lang="en-US" sz="2800" dirty="0" smtClean="0">
                <a:solidFill>
                  <a:schemeClr val="accent3"/>
                </a:solidFill>
              </a:rPr>
            </a:br>
            <a:r>
              <a:rPr lang="en-US" sz="2800" dirty="0" smtClean="0">
                <a:solidFill>
                  <a:schemeClr val="accent3"/>
                </a:solidFill>
              </a:rPr>
              <a:t>Holdingford, Monticello, ROCORI</a:t>
            </a:r>
            <a:r>
              <a:rPr lang="en-US" sz="2800" dirty="0">
                <a:solidFill>
                  <a:schemeClr val="accent3"/>
                </a:solidFill>
              </a:rPr>
              <a:t>, </a:t>
            </a:r>
            <a:r>
              <a:rPr lang="en-US" sz="2800" dirty="0" smtClean="0">
                <a:solidFill>
                  <a:schemeClr val="accent3"/>
                </a:solidFill>
              </a:rPr>
              <a:t>St</a:t>
            </a:r>
            <a:r>
              <a:rPr lang="en-US" sz="2800" dirty="0">
                <a:solidFill>
                  <a:schemeClr val="accent3"/>
                </a:solidFill>
              </a:rPr>
              <a:t>. Cloud Area, </a:t>
            </a:r>
            <a:br>
              <a:rPr lang="en-US" sz="2800" dirty="0">
                <a:solidFill>
                  <a:schemeClr val="accent3"/>
                </a:solidFill>
              </a:rPr>
            </a:br>
            <a:r>
              <a:rPr lang="en-US" sz="2800" dirty="0" smtClean="0">
                <a:solidFill>
                  <a:schemeClr val="accent3"/>
                </a:solidFill>
              </a:rPr>
              <a:t>Sartell-St</a:t>
            </a:r>
            <a:r>
              <a:rPr lang="en-US" sz="2800" dirty="0">
                <a:solidFill>
                  <a:schemeClr val="accent3"/>
                </a:solidFill>
              </a:rPr>
              <a:t>. </a:t>
            </a:r>
            <a:r>
              <a:rPr lang="en-US" sz="2800" dirty="0" smtClean="0">
                <a:solidFill>
                  <a:schemeClr val="accent3"/>
                </a:solidFill>
              </a:rPr>
              <a:t>Stephen &amp; </a:t>
            </a:r>
            <a:r>
              <a:rPr lang="en-US" sz="2800" dirty="0">
                <a:solidFill>
                  <a:schemeClr val="accent3"/>
                </a:solidFill>
              </a:rPr>
              <a:t>Sauk </a:t>
            </a:r>
            <a:r>
              <a:rPr lang="en-US" sz="2800" dirty="0" smtClean="0">
                <a:solidFill>
                  <a:schemeClr val="accent3"/>
                </a:solidFill>
              </a:rPr>
              <a:t>Rapids-Rice</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1" y="4558448"/>
            <a:ext cx="1600200" cy="109994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3234531"/>
            <a:ext cx="1295400" cy="78036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5523" y="3094653"/>
            <a:ext cx="1380796" cy="90157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343" y="3094653"/>
            <a:ext cx="1012901" cy="107261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800" y="4508685"/>
            <a:ext cx="1091247" cy="120911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7929" y="4646454"/>
            <a:ext cx="1920258" cy="96013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4200" y="4664552"/>
            <a:ext cx="1437231" cy="923935"/>
          </a:xfrm>
          <a:prstGeom prst="rect">
            <a:avLst/>
          </a:prstGeom>
        </p:spPr>
      </p:pic>
    </p:spTree>
    <p:extLst>
      <p:ext uri="{BB962C8B-B14F-4D97-AF65-F5344CB8AC3E}">
        <p14:creationId xmlns:p14="http://schemas.microsoft.com/office/powerpoint/2010/main" val="1865087095"/>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9783" y="2590800"/>
            <a:ext cx="8229600" cy="3200400"/>
          </a:xfrm>
          <a:noFill/>
          <a:ln>
            <a:noFill/>
          </a:ln>
        </p:spPr>
        <p:txBody>
          <a:bodyPr anchor="t">
            <a:normAutofit/>
          </a:bodyPr>
          <a:lstStyle/>
          <a:p>
            <a:r>
              <a:rPr lang="en-US" sz="2800" b="1" i="1" dirty="0" smtClean="0">
                <a:solidFill>
                  <a:schemeClr val="accent3"/>
                </a:solidFill>
              </a:rPr>
              <a:t>New Teachers and Induction Leaders from TPI’s Six Partner Districts and Lionsgate Academy:</a:t>
            </a:r>
            <a:r>
              <a:rPr lang="en-US" sz="1200" b="1" i="1" dirty="0" smtClean="0">
                <a:solidFill>
                  <a:schemeClr val="accent3"/>
                </a:solidFill>
              </a:rPr>
              <a:t/>
            </a:r>
            <a:br>
              <a:rPr lang="en-US" sz="1200" b="1" i="1" dirty="0" smtClean="0">
                <a:solidFill>
                  <a:schemeClr val="accent3"/>
                </a:solidFill>
              </a:rPr>
            </a:br>
            <a:r>
              <a:rPr lang="en-US" sz="1200" b="1" i="1" dirty="0" smtClean="0">
                <a:solidFill>
                  <a:srgbClr val="C00000"/>
                </a:solidFill>
              </a:rPr>
              <a:t/>
            </a:r>
            <a:br>
              <a:rPr lang="en-US" sz="1200" b="1" i="1" dirty="0" smtClean="0">
                <a:solidFill>
                  <a:srgbClr val="C00000"/>
                </a:solidFill>
              </a:rPr>
            </a:br>
            <a:r>
              <a:rPr lang="en-US" sz="2800" dirty="0" smtClean="0">
                <a:solidFill>
                  <a:schemeClr val="accent4"/>
                </a:solidFill>
              </a:rPr>
              <a:t>Holdingford, </a:t>
            </a:r>
            <a:r>
              <a:rPr lang="en-US" sz="2800" dirty="0" smtClean="0">
                <a:solidFill>
                  <a:schemeClr val="accent4"/>
                </a:solidFill>
              </a:rPr>
              <a:t>Lionsgate Academy, Monticello</a:t>
            </a:r>
            <a:r>
              <a:rPr lang="en-US" sz="2800" dirty="0" smtClean="0">
                <a:solidFill>
                  <a:schemeClr val="accent4"/>
                </a:solidFill>
              </a:rPr>
              <a:t>,</a:t>
            </a:r>
            <a:br>
              <a:rPr lang="en-US" sz="2800" dirty="0" smtClean="0">
                <a:solidFill>
                  <a:schemeClr val="accent4"/>
                </a:solidFill>
              </a:rPr>
            </a:br>
            <a:r>
              <a:rPr lang="en-US" sz="2800" dirty="0" smtClean="0">
                <a:solidFill>
                  <a:schemeClr val="accent4"/>
                </a:solidFill>
              </a:rPr>
              <a:t>ROCORI</a:t>
            </a:r>
            <a:r>
              <a:rPr lang="en-US" sz="2800" dirty="0">
                <a:solidFill>
                  <a:schemeClr val="accent4"/>
                </a:solidFill>
              </a:rPr>
              <a:t>, </a:t>
            </a:r>
            <a:r>
              <a:rPr lang="en-US" sz="2800" dirty="0" smtClean="0">
                <a:solidFill>
                  <a:schemeClr val="accent4"/>
                </a:solidFill>
              </a:rPr>
              <a:t>St</a:t>
            </a:r>
            <a:r>
              <a:rPr lang="en-US" sz="2800" dirty="0">
                <a:solidFill>
                  <a:schemeClr val="accent4"/>
                </a:solidFill>
              </a:rPr>
              <a:t>. Cloud Area, </a:t>
            </a:r>
            <a:br>
              <a:rPr lang="en-US" sz="2800" dirty="0">
                <a:solidFill>
                  <a:schemeClr val="accent4"/>
                </a:solidFill>
              </a:rPr>
            </a:br>
            <a:r>
              <a:rPr lang="en-US" sz="2800" dirty="0" smtClean="0">
                <a:solidFill>
                  <a:schemeClr val="accent4"/>
                </a:solidFill>
              </a:rPr>
              <a:t>Sartell-St</a:t>
            </a:r>
            <a:r>
              <a:rPr lang="en-US" sz="2800" dirty="0">
                <a:solidFill>
                  <a:schemeClr val="accent4"/>
                </a:solidFill>
              </a:rPr>
              <a:t>. </a:t>
            </a:r>
            <a:r>
              <a:rPr lang="en-US" sz="2800" dirty="0" smtClean="0">
                <a:solidFill>
                  <a:schemeClr val="accent4"/>
                </a:solidFill>
              </a:rPr>
              <a:t>Stephen &amp; </a:t>
            </a:r>
            <a:r>
              <a:rPr lang="en-US" sz="2800" dirty="0">
                <a:solidFill>
                  <a:schemeClr val="accent4"/>
                </a:solidFill>
              </a:rPr>
              <a:t>Sauk Rapids-Rice</a:t>
            </a:r>
            <a:r>
              <a:rPr lang="en-US" sz="1200" dirty="0">
                <a:solidFill>
                  <a:schemeClr val="accent4"/>
                </a:solidFill>
              </a:rPr>
              <a:t> </a:t>
            </a:r>
            <a:r>
              <a:rPr lang="en-US" sz="1200" i="1" dirty="0" smtClean="0"/>
              <a:t/>
            </a:r>
            <a:br>
              <a:rPr lang="en-US" sz="1200" i="1" dirty="0" smtClean="0"/>
            </a:br>
            <a:r>
              <a:rPr lang="en-US" sz="1200" i="1" dirty="0" smtClean="0"/>
              <a:t/>
            </a:r>
            <a:br>
              <a:rPr lang="en-US" sz="1200" i="1" dirty="0" smtClean="0"/>
            </a:br>
            <a:r>
              <a:rPr lang="en-US" sz="2800" i="1" dirty="0" smtClean="0">
                <a:solidFill>
                  <a:schemeClr val="accent1"/>
                </a:solidFill>
              </a:rPr>
              <a:t>St. Cloud State University </a:t>
            </a:r>
            <a:r>
              <a:rPr lang="en-US" sz="2800" i="1" dirty="0" smtClean="0">
                <a:solidFill>
                  <a:schemeClr val="accent1"/>
                </a:solidFill>
              </a:rPr>
              <a:t>Faculty and Staff</a:t>
            </a:r>
            <a:endParaRPr lang="en-US" sz="2800" dirty="0">
              <a:solidFill>
                <a:schemeClr val="accent1"/>
              </a:solidFill>
            </a:endParaRPr>
          </a:p>
        </p:txBody>
      </p:sp>
      <p:pic>
        <p:nvPicPr>
          <p:cNvPr id="1026" name="Picture 2" descr="http://media.tumblr.com/tumblr_lr4k6oBnW71qb4vwg.gif"/>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4296" y="666750"/>
            <a:ext cx="1620573"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908570"/>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838200"/>
            <a:ext cx="8229600" cy="838200"/>
          </a:xfrm>
          <a:noFill/>
          <a:ln>
            <a:noFill/>
          </a:ln>
        </p:spPr>
        <p:txBody>
          <a:bodyPr>
            <a:noAutofit/>
          </a:bodyPr>
          <a:lstStyle/>
          <a:p>
            <a:r>
              <a:rPr lang="en-US" sz="2800" b="1" dirty="0" smtClean="0">
                <a:solidFill>
                  <a:schemeClr val="accent4"/>
                </a:solidFill>
              </a:rPr>
              <a:t>What is the Teacher Preparation Initiative (TPI)?</a:t>
            </a:r>
            <a:endParaRPr lang="en-US" sz="2800" b="1" dirty="0">
              <a:solidFill>
                <a:schemeClr val="accent4"/>
              </a:solidFill>
            </a:endParaRPr>
          </a:p>
        </p:txBody>
      </p:sp>
      <p:sp>
        <p:nvSpPr>
          <p:cNvPr id="3" name="TextBox 2"/>
          <p:cNvSpPr txBox="1"/>
          <p:nvPr/>
        </p:nvSpPr>
        <p:spPr>
          <a:xfrm>
            <a:off x="472440" y="1676400"/>
            <a:ext cx="8229600" cy="4208203"/>
          </a:xfrm>
          <a:prstGeom prst="rect">
            <a:avLst/>
          </a:prstGeom>
          <a:noFill/>
          <a:ln>
            <a:noFill/>
          </a:ln>
        </p:spPr>
        <p:txBody>
          <a:bodyPr wrap="square" rtlCol="0">
            <a:spAutoFit/>
          </a:bodyPr>
          <a:lstStyle/>
          <a:p>
            <a:pPr marL="285750" indent="-285750">
              <a:lnSpc>
                <a:spcPct val="150000"/>
              </a:lnSpc>
              <a:buFont typeface="Arial" panose="020B0604020202020204" pitchFamily="34" charset="0"/>
              <a:buChar char="•"/>
            </a:pPr>
            <a:r>
              <a:rPr lang="en-US" dirty="0" smtClean="0">
                <a:solidFill>
                  <a:schemeClr val="accent3"/>
                </a:solidFill>
              </a:rPr>
              <a:t>TPI is a grant funded by the Bush Foundation </a:t>
            </a:r>
          </a:p>
          <a:p>
            <a:pPr marL="285750" indent="-285750">
              <a:lnSpc>
                <a:spcPct val="150000"/>
              </a:lnSpc>
              <a:buFont typeface="Arial" panose="020B0604020202020204" pitchFamily="34" charset="0"/>
              <a:buChar char="•"/>
            </a:pPr>
            <a:r>
              <a:rPr lang="en-US" dirty="0" smtClean="0">
                <a:solidFill>
                  <a:schemeClr val="accent3"/>
                </a:solidFill>
              </a:rPr>
              <a:t>The funding is used to reform the way we recruit, prepare, employ and support teachers-also considering technology and assessment</a:t>
            </a:r>
          </a:p>
          <a:p>
            <a:pPr marL="285750" indent="-285750">
              <a:lnSpc>
                <a:spcPct val="150000"/>
              </a:lnSpc>
              <a:buFont typeface="Arial" panose="020B0604020202020204" pitchFamily="34" charset="0"/>
              <a:buChar char="•"/>
            </a:pPr>
            <a:r>
              <a:rPr lang="en-US" dirty="0" smtClean="0">
                <a:solidFill>
                  <a:schemeClr val="accent3"/>
                </a:solidFill>
              </a:rPr>
              <a:t>There are 14 higher education institutions doing this work and all are funded by the Bush Foundation. For more information, visit </a:t>
            </a:r>
            <a:r>
              <a:rPr lang="en-US" dirty="0" smtClean="0">
                <a:solidFill>
                  <a:schemeClr val="accent3"/>
                </a:solidFill>
                <a:hlinkClick r:id="rId4"/>
              </a:rPr>
              <a:t>nextteacher.org</a:t>
            </a:r>
            <a:endParaRPr lang="en-US" dirty="0" smtClean="0">
              <a:solidFill>
                <a:schemeClr val="accent3"/>
              </a:solidFill>
            </a:endParaRPr>
          </a:p>
          <a:p>
            <a:pPr marL="285750" indent="-285750">
              <a:lnSpc>
                <a:spcPct val="150000"/>
              </a:lnSpc>
              <a:buFont typeface="Arial" panose="020B0604020202020204" pitchFamily="34" charset="0"/>
              <a:buChar char="•"/>
            </a:pPr>
            <a:r>
              <a:rPr lang="en-US" dirty="0" smtClean="0">
                <a:solidFill>
                  <a:schemeClr val="accent3"/>
                </a:solidFill>
              </a:rPr>
              <a:t>All the reform work that is done is in partnership with our P-12 Partners in the six districts</a:t>
            </a:r>
          </a:p>
          <a:p>
            <a:pPr marL="285750" indent="-285750">
              <a:lnSpc>
                <a:spcPct val="150000"/>
              </a:lnSpc>
              <a:buFont typeface="Arial" panose="020B0604020202020204" pitchFamily="34" charset="0"/>
              <a:buChar char="•"/>
            </a:pPr>
            <a:r>
              <a:rPr lang="en-US" i="1" dirty="0" smtClean="0">
                <a:solidFill>
                  <a:srgbClr val="800000"/>
                </a:solidFill>
              </a:rPr>
              <a:t>You are here as part of support for all SCSU Graduates in Teacher Education and all new teachers in our six Partner Districts</a:t>
            </a:r>
          </a:p>
          <a:p>
            <a:pPr marL="285750" indent="-285750">
              <a:lnSpc>
                <a:spcPct val="150000"/>
              </a:lnSpc>
              <a:buFont typeface="Arial" panose="020B0604020202020204" pitchFamily="34" charset="0"/>
              <a:buChar char="•"/>
            </a:pPr>
            <a:r>
              <a:rPr lang="en-US" dirty="0" smtClean="0">
                <a:solidFill>
                  <a:schemeClr val="accent3"/>
                </a:solidFill>
              </a:rPr>
              <a:t>For more information, visit </a:t>
            </a:r>
            <a:r>
              <a:rPr lang="en-US" dirty="0" smtClean="0">
                <a:solidFill>
                  <a:schemeClr val="accent5"/>
                </a:solidFill>
                <a:hlinkClick r:id="rId5"/>
              </a:rPr>
              <a:t>stcloudstate.edu/</a:t>
            </a:r>
            <a:r>
              <a:rPr lang="en-US" dirty="0" err="1" smtClean="0">
                <a:solidFill>
                  <a:schemeClr val="accent5"/>
                </a:solidFill>
                <a:hlinkClick r:id="rId5"/>
              </a:rPr>
              <a:t>tpi</a:t>
            </a:r>
            <a:endParaRPr lang="en-US" dirty="0" smtClean="0">
              <a:solidFill>
                <a:schemeClr val="accent5"/>
              </a:solidFill>
            </a:endParaRPr>
          </a:p>
        </p:txBody>
      </p:sp>
    </p:spTree>
    <p:extLst>
      <p:ext uri="{BB962C8B-B14F-4D97-AF65-F5344CB8AC3E}">
        <p14:creationId xmlns:p14="http://schemas.microsoft.com/office/powerpoint/2010/main" val="1187797870"/>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33600" y="514169"/>
            <a:ext cx="4953000" cy="5847500"/>
          </a:xfrm>
          <a:prstGeom prst="rect">
            <a:avLst/>
          </a:prstGeom>
          <a:solidFill>
            <a:schemeClr val="accent5"/>
          </a:solidFill>
          <a:ln w="19050">
            <a:solidFill>
              <a:schemeClr val="accent3"/>
            </a:solidFill>
          </a:ln>
        </p:spPr>
      </p:pic>
    </p:spTree>
    <p:extLst>
      <p:ext uri="{BB962C8B-B14F-4D97-AF65-F5344CB8AC3E}">
        <p14:creationId xmlns:p14="http://schemas.microsoft.com/office/powerpoint/2010/main" val="1780145127"/>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775063"/>
            <a:ext cx="7924800" cy="5334000"/>
          </a:xfrm>
          <a:noFill/>
          <a:ln>
            <a:noFill/>
          </a:ln>
        </p:spPr>
        <p:txBody>
          <a:bodyPr>
            <a:normAutofit/>
          </a:bodyPr>
          <a:lstStyle/>
          <a:p>
            <a:r>
              <a:rPr lang="en-US" sz="3100" dirty="0" smtClean="0">
                <a:solidFill>
                  <a:schemeClr val="accent4"/>
                </a:solidFill>
              </a:rPr>
              <a:t>Check </a:t>
            </a:r>
            <a:r>
              <a:rPr lang="en-US" sz="3100" dirty="0">
                <a:solidFill>
                  <a:schemeClr val="accent4"/>
                </a:solidFill>
              </a:rPr>
              <a:t>out our </a:t>
            </a:r>
            <a:r>
              <a:rPr lang="en-US" sz="3100" dirty="0" smtClean="0">
                <a:solidFill>
                  <a:schemeClr val="accent4"/>
                </a:solidFill>
              </a:rPr>
              <a:t>website</a:t>
            </a:r>
            <a:br>
              <a:rPr lang="en-US" sz="3100" dirty="0" smtClean="0">
                <a:solidFill>
                  <a:schemeClr val="accent4"/>
                </a:solidFill>
              </a:rPr>
            </a:br>
            <a:r>
              <a:rPr lang="en-US" sz="3100" dirty="0" smtClean="0">
                <a:solidFill>
                  <a:schemeClr val="accent4"/>
                </a:solidFill>
              </a:rPr>
              <a:t>specifically for </a:t>
            </a:r>
            <a:r>
              <a:rPr lang="en-US" sz="3100" dirty="0">
                <a:solidFill>
                  <a:schemeClr val="accent4"/>
                </a:solidFill>
              </a:rPr>
              <a:t>new teachers:</a:t>
            </a:r>
            <a:br>
              <a:rPr lang="en-US" sz="3100" dirty="0">
                <a:solidFill>
                  <a:schemeClr val="accent4"/>
                </a:solidFill>
              </a:rPr>
            </a:br>
            <a:r>
              <a:rPr lang="en-US" sz="3100" u="sng" dirty="0" smtClean="0">
                <a:solidFill>
                  <a:schemeClr val="accent4"/>
                </a:solidFill>
                <a:hlinkClick r:id="rId3"/>
              </a:rPr>
              <a:t>tpiscsu1.weebly.com</a:t>
            </a:r>
            <a:r>
              <a:rPr lang="en-US" u="sng" dirty="0"/>
              <a:t/>
            </a:r>
            <a:br>
              <a:rPr lang="en-US" u="sng" dirty="0"/>
            </a:br>
            <a:r>
              <a:rPr lang="en-US" u="sng" dirty="0"/>
              <a:t/>
            </a:r>
            <a:br>
              <a:rPr lang="en-US" u="sng" dirty="0"/>
            </a:br>
            <a:r>
              <a:rPr lang="en-US" u="sng" dirty="0"/>
              <a:t/>
            </a:r>
            <a:br>
              <a:rPr lang="en-US" u="sng" dirty="0"/>
            </a:br>
            <a:r>
              <a:rPr lang="en-US" u="sng" dirty="0"/>
              <a:t/>
            </a:r>
            <a:br>
              <a:rPr lang="en-US" u="sng" dirty="0"/>
            </a:br>
            <a:r>
              <a:rPr lang="en-US" u="sng" dirty="0"/>
              <a:t/>
            </a:r>
            <a:br>
              <a:rPr lang="en-US" u="sng" dirty="0"/>
            </a:br>
            <a:r>
              <a:rPr lang="en-US" sz="2800" dirty="0">
                <a:solidFill>
                  <a:srgbClr val="800000"/>
                </a:solidFill>
              </a:rPr>
              <a:t>Resources from today’s workshop are </a:t>
            </a:r>
            <a:r>
              <a:rPr lang="en-US" sz="2800" dirty="0" smtClean="0">
                <a:solidFill>
                  <a:srgbClr val="800000"/>
                </a:solidFill>
              </a:rPr>
              <a:t>and </a:t>
            </a:r>
            <a:br>
              <a:rPr lang="en-US" sz="2800" dirty="0" smtClean="0">
                <a:solidFill>
                  <a:srgbClr val="800000"/>
                </a:solidFill>
              </a:rPr>
            </a:br>
            <a:r>
              <a:rPr lang="en-US" sz="2800" dirty="0" smtClean="0">
                <a:solidFill>
                  <a:srgbClr val="800000"/>
                </a:solidFill>
              </a:rPr>
              <a:t>will </a:t>
            </a:r>
            <a:r>
              <a:rPr lang="en-US" sz="2800" dirty="0">
                <a:solidFill>
                  <a:srgbClr val="800000"/>
                </a:solidFill>
              </a:rPr>
              <a:t>be </a:t>
            </a:r>
            <a:r>
              <a:rPr lang="en-US" sz="2800" dirty="0" smtClean="0">
                <a:solidFill>
                  <a:srgbClr val="800000"/>
                </a:solidFill>
              </a:rPr>
              <a:t>uploaded </a:t>
            </a:r>
            <a:r>
              <a:rPr lang="en-US" sz="2800" dirty="0">
                <a:solidFill>
                  <a:srgbClr val="800000"/>
                </a:solidFill>
              </a:rPr>
              <a:t>for you to access. </a:t>
            </a:r>
            <a:endParaRPr lang="en-US" sz="2800" dirty="0"/>
          </a:p>
        </p:txBody>
      </p:sp>
      <p:pic>
        <p:nvPicPr>
          <p:cNvPr id="3" name="Picture 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33611" y="2819400"/>
            <a:ext cx="2276777" cy="1833038"/>
          </a:xfrm>
          <a:prstGeom prst="rect">
            <a:avLst/>
          </a:prstGeom>
        </p:spPr>
      </p:pic>
    </p:spTree>
    <p:extLst>
      <p:ext uri="{BB962C8B-B14F-4D97-AF65-F5344CB8AC3E}">
        <p14:creationId xmlns:p14="http://schemas.microsoft.com/office/powerpoint/2010/main" val="2071752418"/>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0377" y="1447800"/>
            <a:ext cx="7543800" cy="4724400"/>
          </a:xfrm>
        </p:spPr>
        <p:txBody>
          <a:bodyPr>
            <a:normAutofit/>
          </a:bodyPr>
          <a:lstStyle/>
          <a:p>
            <a:r>
              <a:rPr lang="en-US" dirty="0" smtClean="0">
                <a:solidFill>
                  <a:srgbClr val="800000"/>
                </a:solidFill>
              </a:rPr>
              <a:t>Start following us on Twitter </a:t>
            </a:r>
            <a:r>
              <a:rPr lang="en-US" dirty="0" smtClean="0">
                <a:solidFill>
                  <a:schemeClr val="accent1"/>
                </a:solidFill>
              </a:rPr>
              <a:t>@</a:t>
            </a:r>
            <a:r>
              <a:rPr lang="en-US" dirty="0" err="1" smtClean="0">
                <a:solidFill>
                  <a:schemeClr val="accent1"/>
                </a:solidFill>
              </a:rPr>
              <a:t>TeacherPrepIn</a:t>
            </a:r>
            <a:r>
              <a:rPr lang="en-US" dirty="0" smtClean="0">
                <a:solidFill>
                  <a:schemeClr val="accent1"/>
                </a:solidFill>
              </a:rPr>
              <a:t> </a:t>
            </a:r>
            <a:r>
              <a:rPr lang="en-US" dirty="0" smtClean="0">
                <a:solidFill>
                  <a:srgbClr val="800000"/>
                </a:solidFill>
              </a:rPr>
              <a:t>and join in our conversations at </a:t>
            </a:r>
            <a:r>
              <a:rPr lang="en-US" dirty="0" smtClean="0">
                <a:solidFill>
                  <a:schemeClr val="accent1"/>
                </a:solidFill>
              </a:rPr>
              <a:t>#</a:t>
            </a:r>
            <a:r>
              <a:rPr lang="en-US" dirty="0" err="1" smtClean="0">
                <a:solidFill>
                  <a:schemeClr val="accent1"/>
                </a:solidFill>
              </a:rPr>
              <a:t>TPIntw</a:t>
            </a:r>
            <a:r>
              <a:rPr lang="en-US" dirty="0" smtClean="0">
                <a:solidFill>
                  <a:schemeClr val="accent1"/>
                </a:solidFill>
              </a:rPr>
              <a:t/>
            </a:r>
            <a:br>
              <a:rPr lang="en-US" dirty="0" smtClean="0">
                <a:solidFill>
                  <a:schemeClr val="accent1"/>
                </a:solidFill>
              </a:rPr>
            </a:br>
            <a:r>
              <a:rPr lang="en-US" dirty="0">
                <a:solidFill>
                  <a:schemeClr val="accent1"/>
                </a:solidFill>
              </a:rPr>
              <a:t/>
            </a:r>
            <a:br>
              <a:rPr lang="en-US" dirty="0">
                <a:solidFill>
                  <a:schemeClr val="accent1"/>
                </a:solidFill>
              </a:rPr>
            </a:br>
            <a:r>
              <a:rPr lang="en-US" dirty="0" smtClean="0">
                <a:solidFill>
                  <a:schemeClr val="accent1"/>
                </a:solidFill>
              </a:rPr>
              <a:t/>
            </a:r>
            <a:br>
              <a:rPr lang="en-US" dirty="0" smtClean="0">
                <a:solidFill>
                  <a:schemeClr val="accent1"/>
                </a:solidFill>
              </a:rPr>
            </a:br>
            <a:r>
              <a:rPr lang="en-US" dirty="0" smtClean="0">
                <a:solidFill>
                  <a:schemeClr val="accent1"/>
                </a:solidFill>
              </a:rPr>
              <a:t/>
            </a:r>
            <a:br>
              <a:rPr lang="en-US" dirty="0" smtClean="0">
                <a:solidFill>
                  <a:schemeClr val="accent1"/>
                </a:solidFill>
              </a:rPr>
            </a:br>
            <a:endParaRPr lang="en-US" dirty="0">
              <a:solidFill>
                <a:schemeClr val="accent1"/>
              </a:solidFill>
            </a:endParaRPr>
          </a:p>
        </p:txBody>
      </p:sp>
      <p:pic>
        <p:nvPicPr>
          <p:cNvPr id="3" name="Picture 2"/>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057400" y="228600"/>
            <a:ext cx="5029200" cy="1600200"/>
          </a:xfrm>
          <a:prstGeom prst="rect">
            <a:avLst/>
          </a:prstGeom>
        </p:spPr>
      </p:pic>
      <p:pic>
        <p:nvPicPr>
          <p:cNvPr id="4" name="Picture 3"/>
          <p:cNvPicPr>
            <a:picLocks noChangeAspect="1"/>
          </p:cNvPicPr>
          <p:nvPr/>
        </p:nvPicPr>
        <p:blipFill>
          <a:blip r:embed="rId4"/>
          <a:stretch>
            <a:fillRect/>
          </a:stretch>
        </p:blipFill>
        <p:spPr>
          <a:xfrm>
            <a:off x="2286001" y="3657600"/>
            <a:ext cx="4474566" cy="2565294"/>
          </a:xfrm>
          <a:prstGeom prst="rect">
            <a:avLst/>
          </a:prstGeom>
        </p:spPr>
      </p:pic>
    </p:spTree>
    <p:extLst>
      <p:ext uri="{BB962C8B-B14F-4D97-AF65-F5344CB8AC3E}">
        <p14:creationId xmlns:p14="http://schemas.microsoft.com/office/powerpoint/2010/main" val="3015473935"/>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4768" y="685800"/>
            <a:ext cx="7620000" cy="1600200"/>
          </a:xfrm>
        </p:spPr>
        <p:txBody>
          <a:bodyPr>
            <a:normAutofit/>
          </a:bodyPr>
          <a:lstStyle/>
          <a:p>
            <a:r>
              <a:rPr lang="en-US" sz="2800" dirty="0" smtClean="0">
                <a:solidFill>
                  <a:srgbClr val="800000"/>
                </a:solidFill>
              </a:rPr>
              <a:t>Have you heard about our Toolkit for New Teachers? Find it on Pinterest at: </a:t>
            </a:r>
            <a:r>
              <a:rPr lang="en-US" sz="2800" dirty="0" smtClean="0">
                <a:solidFill>
                  <a:srgbClr val="C00000"/>
                </a:solidFill>
              </a:rPr>
              <a:t/>
            </a:r>
            <a:br>
              <a:rPr lang="en-US" sz="2800" dirty="0" smtClean="0">
                <a:solidFill>
                  <a:srgbClr val="C00000"/>
                </a:solidFill>
              </a:rPr>
            </a:br>
            <a:r>
              <a:rPr lang="en-US" sz="2800" u="sng" dirty="0" smtClean="0">
                <a:hlinkClick r:id="rId3"/>
              </a:rPr>
              <a:t>pinterest.com/</a:t>
            </a:r>
            <a:r>
              <a:rPr lang="en-US" sz="2800" u="sng" dirty="0" err="1" smtClean="0">
                <a:hlinkClick r:id="rId3"/>
              </a:rPr>
              <a:t>scsut</a:t>
            </a:r>
            <a:endParaRPr lang="en-US" sz="2800" dirty="0"/>
          </a:p>
        </p:txBody>
      </p:sp>
      <p:pic>
        <p:nvPicPr>
          <p:cNvPr id="3" name="Picture 2"/>
          <p:cNvPicPr>
            <a:picLocks noChangeAspect="1"/>
          </p:cNvPicPr>
          <p:nvPr/>
        </p:nvPicPr>
        <p:blipFill>
          <a:blip r:embed="rId4"/>
          <a:stretch>
            <a:fillRect/>
          </a:stretch>
        </p:blipFill>
        <p:spPr>
          <a:xfrm>
            <a:off x="1219200" y="2286000"/>
            <a:ext cx="6839062" cy="3877443"/>
          </a:xfrm>
          <a:prstGeom prst="rect">
            <a:avLst/>
          </a:prstGeom>
        </p:spPr>
      </p:pic>
    </p:spTree>
    <p:extLst>
      <p:ext uri="{BB962C8B-B14F-4D97-AF65-F5344CB8AC3E}">
        <p14:creationId xmlns:p14="http://schemas.microsoft.com/office/powerpoint/2010/main" val="281623453"/>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609600"/>
            <a:ext cx="7924800" cy="5909310"/>
          </a:xfrm>
          <a:prstGeom prst="rect">
            <a:avLst/>
          </a:prstGeom>
          <a:noFill/>
        </p:spPr>
        <p:txBody>
          <a:bodyPr wrap="square" rtlCol="0">
            <a:spAutoFit/>
          </a:bodyPr>
          <a:lstStyle/>
          <a:p>
            <a:pPr algn="ctr"/>
            <a:r>
              <a:rPr lang="en-US" sz="3600" dirty="0" smtClean="0">
                <a:solidFill>
                  <a:srgbClr val="800000"/>
                </a:solidFill>
              </a:rPr>
              <a:t>Feeling </a:t>
            </a:r>
            <a:r>
              <a:rPr lang="en-US" sz="3600" dirty="0">
                <a:solidFill>
                  <a:srgbClr val="800000"/>
                </a:solidFill>
              </a:rPr>
              <a:t>low or </a:t>
            </a:r>
            <a:r>
              <a:rPr lang="en-US" sz="3600" dirty="0" smtClean="0">
                <a:solidFill>
                  <a:srgbClr val="800000"/>
                </a:solidFill>
              </a:rPr>
              <a:t>disillusioned?</a:t>
            </a:r>
          </a:p>
          <a:p>
            <a:endParaRPr lang="en-US" dirty="0"/>
          </a:p>
          <a:p>
            <a:r>
              <a:rPr lang="en-US" sz="3200" dirty="0" smtClean="0">
                <a:solidFill>
                  <a:schemeClr val="accent1"/>
                </a:solidFill>
              </a:rPr>
              <a:t>Sign </a:t>
            </a:r>
            <a:r>
              <a:rPr lang="en-US" sz="3200" dirty="0">
                <a:solidFill>
                  <a:schemeClr val="accent1"/>
                </a:solidFill>
              </a:rPr>
              <a:t>up for a </a:t>
            </a:r>
            <a:r>
              <a:rPr lang="en-US" sz="3200" b="1" dirty="0">
                <a:solidFill>
                  <a:schemeClr val="accent1"/>
                </a:solidFill>
              </a:rPr>
              <a:t>free</a:t>
            </a:r>
            <a:r>
              <a:rPr lang="en-US" sz="3200" dirty="0">
                <a:solidFill>
                  <a:schemeClr val="accent1"/>
                </a:solidFill>
              </a:rPr>
              <a:t> resource: </a:t>
            </a:r>
            <a:r>
              <a:rPr lang="en-US" sz="3200" dirty="0" smtClean="0">
                <a:solidFill>
                  <a:schemeClr val="accent1"/>
                </a:solidFill>
              </a:rPr>
              <a:t>The </a:t>
            </a:r>
            <a:r>
              <a:rPr lang="en-US" sz="3200" dirty="0">
                <a:solidFill>
                  <a:schemeClr val="accent1"/>
                </a:solidFill>
              </a:rPr>
              <a:t>New Teacher Disillusionment Power </a:t>
            </a:r>
            <a:r>
              <a:rPr lang="en-US" sz="3200" dirty="0" smtClean="0">
                <a:solidFill>
                  <a:schemeClr val="accent1"/>
                </a:solidFill>
              </a:rPr>
              <a:t>Pack</a:t>
            </a:r>
            <a:r>
              <a:rPr lang="en-US" sz="3200" dirty="0">
                <a:solidFill>
                  <a:schemeClr val="accent1"/>
                </a:solidFill>
              </a:rPr>
              <a:t>!</a:t>
            </a:r>
            <a:endParaRPr lang="en-US" sz="3200" dirty="0" smtClean="0">
              <a:solidFill>
                <a:schemeClr val="accent1"/>
              </a:solidFill>
            </a:endParaRPr>
          </a:p>
          <a:p>
            <a:endParaRPr lang="en-US" dirty="0"/>
          </a:p>
          <a:p>
            <a:r>
              <a:rPr lang="en-US" sz="2800" dirty="0" smtClean="0">
                <a:solidFill>
                  <a:schemeClr val="accent5">
                    <a:lumMod val="75000"/>
                  </a:schemeClr>
                </a:solidFill>
              </a:rPr>
              <a:t>What is it? The Power Pack is a </a:t>
            </a:r>
            <a:r>
              <a:rPr lang="en-US" sz="2800" dirty="0">
                <a:solidFill>
                  <a:schemeClr val="accent5">
                    <a:lumMod val="75000"/>
                  </a:schemeClr>
                </a:solidFill>
              </a:rPr>
              <a:t>one-month series of emails to help new teachers get through the hardest part of their first year. </a:t>
            </a:r>
            <a:endParaRPr lang="en-US" sz="2800" dirty="0" smtClean="0">
              <a:solidFill>
                <a:schemeClr val="accent5">
                  <a:lumMod val="75000"/>
                </a:schemeClr>
              </a:solidFill>
            </a:endParaRPr>
          </a:p>
          <a:p>
            <a:endParaRPr lang="en-US" sz="2800" dirty="0">
              <a:solidFill>
                <a:schemeClr val="accent5">
                  <a:lumMod val="75000"/>
                </a:schemeClr>
              </a:solidFill>
            </a:endParaRPr>
          </a:p>
          <a:p>
            <a:r>
              <a:rPr lang="en-US" sz="2800" dirty="0" smtClean="0">
                <a:solidFill>
                  <a:schemeClr val="accent5">
                    <a:lumMod val="75000"/>
                  </a:schemeClr>
                </a:solidFill>
              </a:rPr>
              <a:t>Read </a:t>
            </a:r>
            <a:r>
              <a:rPr lang="en-US" sz="2800" dirty="0">
                <a:solidFill>
                  <a:schemeClr val="accent5">
                    <a:lumMod val="75000"/>
                  </a:schemeClr>
                </a:solidFill>
              </a:rPr>
              <a:t>more about the Power Pack at: </a:t>
            </a:r>
            <a:r>
              <a:rPr lang="en-US" sz="2800" b="1" u="sng" dirty="0">
                <a:solidFill>
                  <a:schemeClr val="accent5">
                    <a:lumMod val="75000"/>
                  </a:schemeClr>
                </a:solidFill>
                <a:hlinkClick r:id="rId3"/>
              </a:rPr>
              <a:t>http://tinyurl.com/nd74sl9</a:t>
            </a:r>
            <a:r>
              <a:rPr lang="en-US" sz="2800" b="1" dirty="0">
                <a:solidFill>
                  <a:schemeClr val="accent5">
                    <a:lumMod val="75000"/>
                  </a:schemeClr>
                </a:solidFill>
              </a:rPr>
              <a:t> </a:t>
            </a:r>
            <a:endParaRPr lang="en-US" sz="2800" dirty="0">
              <a:solidFill>
                <a:schemeClr val="accent5">
                  <a:lumMod val="75000"/>
                </a:schemeClr>
              </a:solidFill>
            </a:endParaRPr>
          </a:p>
          <a:p>
            <a:endParaRPr lang="en-US" sz="2800" dirty="0" smtClean="0">
              <a:solidFill>
                <a:schemeClr val="accent5">
                  <a:lumMod val="75000"/>
                </a:schemeClr>
              </a:solidFill>
            </a:endParaRPr>
          </a:p>
          <a:p>
            <a:r>
              <a:rPr lang="en-US" sz="2800" smtClean="0">
                <a:solidFill>
                  <a:schemeClr val="accent5">
                    <a:lumMod val="75000"/>
                  </a:schemeClr>
                </a:solidFill>
              </a:rPr>
              <a:t>Sign </a:t>
            </a:r>
            <a:r>
              <a:rPr lang="en-US" sz="2800" dirty="0">
                <a:solidFill>
                  <a:schemeClr val="accent5">
                    <a:lumMod val="75000"/>
                  </a:schemeClr>
                </a:solidFill>
              </a:rPr>
              <a:t>up at: </a:t>
            </a:r>
            <a:r>
              <a:rPr lang="en-US" sz="2800" b="1" u="sng" dirty="0">
                <a:solidFill>
                  <a:schemeClr val="accent5">
                    <a:lumMod val="75000"/>
                  </a:schemeClr>
                </a:solidFill>
                <a:hlinkClick r:id="rId4"/>
              </a:rPr>
              <a:t>http://tinyurl.com/ow3gun9</a:t>
            </a:r>
            <a:endParaRPr lang="en-US" sz="2800" dirty="0">
              <a:solidFill>
                <a:schemeClr val="accent5">
                  <a:lumMod val="75000"/>
                </a:schemeClr>
              </a:solidFill>
            </a:endParaRPr>
          </a:p>
          <a:p>
            <a:endParaRPr lang="en-US" dirty="0"/>
          </a:p>
        </p:txBody>
      </p:sp>
      <p:pic>
        <p:nvPicPr>
          <p:cNvPr id="3" name="Picture 2"/>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91200" y="3810000"/>
            <a:ext cx="2701469" cy="1518612"/>
          </a:xfrm>
          <a:prstGeom prst="rect">
            <a:avLst/>
          </a:prstGeom>
        </p:spPr>
      </p:pic>
    </p:spTree>
    <p:extLst>
      <p:ext uri="{BB962C8B-B14F-4D97-AF65-F5344CB8AC3E}">
        <p14:creationId xmlns:p14="http://schemas.microsoft.com/office/powerpoint/2010/main" val="3559229436"/>
      </p:ext>
    </p:extLst>
  </p:cSld>
  <p:clrMapOvr>
    <a:masterClrMapping/>
  </p:clrMapOvr>
  <mc:AlternateContent xmlns:mc="http://schemas.openxmlformats.org/markup-compatibility/2006" xmlns:p14="http://schemas.microsoft.com/office/powerpoint/2010/main">
    <mc:Choice Requires="p14">
      <p:transition spd="slow" p14:dur="3000" advClick="0" advTm="8000">
        <p14:reveal/>
      </p:transition>
    </mc:Choice>
    <mc:Fallback xmlns="">
      <p:transition spd="slow" advClick="0" advTm="8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7">
      <a:dk1>
        <a:srgbClr val="000000"/>
      </a:dk1>
      <a:lt1>
        <a:sysClr val="window" lastClr="FFFFFF"/>
      </a:lt1>
      <a:dk2>
        <a:srgbClr val="637052"/>
      </a:dk2>
      <a:lt2>
        <a:srgbClr val="ECE0B2"/>
      </a:lt2>
      <a:accent1>
        <a:srgbClr val="B7440B"/>
      </a:accent1>
      <a:accent2>
        <a:srgbClr val="5E8030"/>
      </a:accent2>
      <a:accent3>
        <a:srgbClr val="57422D"/>
      </a:accent3>
      <a:accent4>
        <a:srgbClr val="9B1D29"/>
      </a:accent4>
      <a:accent5>
        <a:srgbClr val="D99D17"/>
      </a:accent5>
      <a:accent6>
        <a:srgbClr val="9FB038"/>
      </a:accent6>
      <a:hlink>
        <a:srgbClr val="D99D17"/>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651</TotalTime>
  <Words>242</Words>
  <Application>Microsoft Office PowerPoint</Application>
  <PresentationFormat>On-screen Show (4:3)</PresentationFormat>
  <Paragraphs>34</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   TPI New Teacher Workshop: Success with Students</vt:lpstr>
      <vt:lpstr>Teacher Preparation Initiative:  St. Cloud State University and Six Partner Districts: Holdingford, Monticello, ROCORI, St. Cloud Area,  Sartell-St. Stephen &amp; Sauk Rapids-Rice</vt:lpstr>
      <vt:lpstr>New Teachers and Induction Leaders from TPI’s Six Partner Districts and Lionsgate Academy:  Holdingford, Lionsgate Academy, Monticello, ROCORI, St. Cloud Area,  Sartell-St. Stephen &amp; Sauk Rapids-Rice   St. Cloud State University Faculty and Staff</vt:lpstr>
      <vt:lpstr>What is the Teacher Preparation Initiative (TPI)?</vt:lpstr>
      <vt:lpstr>PowerPoint Presentation</vt:lpstr>
      <vt:lpstr>Check out our website specifically for new teachers: tpiscsu1.weebly.com     Resources from today’s workshop are and  will be uploaded for you to access. </vt:lpstr>
      <vt:lpstr>Start following us on Twitter @TeacherPrepIn and join in our conversations at #TPIntw    </vt:lpstr>
      <vt:lpstr>Have you heard about our Toolkit for New Teachers? Find it on Pinterest at:  pinterest.com/scsut</vt:lpstr>
      <vt:lpstr>PowerPoint Presentation</vt:lpstr>
      <vt:lpstr>          Follow the  Teacher Preparation Initiative!  Website: stcloudstate.edu/tpi   Blog: tpiscsu.blogspot.com   Facebook: facebook.com/tpi.ignite             </vt:lpstr>
      <vt:lpstr>TPI offers five New Teacher Workshops every year.  The dates for 2015-16 include:   Tuesday, August 4 (all day)  Wednesday, October 28 (evening) Wednesday, December 9 (evening) Wednesday, February 17 (evening)  Wednesday, April 20 (evening)   These workshops will start your networking with new teachers across the partnership and recent SCSU Graduates. You will also have opportunities to work with veteran P-12 teachers and SCSU Teacher Education Faculty Members. We invite you take advantage of these collaborative days of learning, networking, and socializing!</vt:lpstr>
      <vt:lpstr>     Planning of the October 28 Workshop includes representatives from Partner Districts and SCSU:     </vt:lpstr>
    </vt:vector>
  </TitlesOfParts>
  <Company>St. Cloud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TPI GA 01 - Preeti Yonjon</dc:creator>
  <cp:lastModifiedBy>Bergren-Mann, Beth J.</cp:lastModifiedBy>
  <cp:revision>76</cp:revision>
  <dcterms:created xsi:type="dcterms:W3CDTF">2014-02-26T17:47:04Z</dcterms:created>
  <dcterms:modified xsi:type="dcterms:W3CDTF">2015-10-28T17:40:25Z</dcterms:modified>
</cp:coreProperties>
</file>